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74"/>
  </p:notes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9"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28"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A6E9E"/>
    <a:srgbClr val="CE6AC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19" autoAdjust="0"/>
    <p:restoredTop sz="94565" autoAdjust="0"/>
  </p:normalViewPr>
  <p:slideViewPr>
    <p:cSldViewPr>
      <p:cViewPr>
        <p:scale>
          <a:sx n="50" d="100"/>
          <a:sy n="50" d="100"/>
        </p:scale>
        <p:origin x="-696" y="-72"/>
      </p:cViewPr>
      <p:guideLst>
        <p:guide orient="horz" pos="2160"/>
        <p:guide pos="2880"/>
      </p:guideLst>
    </p:cSldViewPr>
  </p:slideViewPr>
  <p:outlineViewPr>
    <p:cViewPr>
      <p:scale>
        <a:sx n="33" d="100"/>
        <a:sy n="33" d="100"/>
      </p:scale>
      <p:origin x="102" y="10333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6B8E51-A1B1-4EDB-8D09-80625A561D2E}" type="datetimeFigureOut">
              <a:rPr lang="es-ES" smtClean="0"/>
              <a:pPr/>
              <a:t>07/04/2013</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D10036-2C60-4C01-BB42-EFD9F4067141}"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73D10036-2C60-4C01-BB42-EFD9F4067141}" type="slidenum">
              <a:rPr lang="es-ES" smtClean="0"/>
              <a:pPr/>
              <a:t>16</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74B0D011-EA64-4FF6-9F71-70E233442D1D}" type="datetimeFigureOut">
              <a:rPr lang="es-ES" smtClean="0"/>
              <a:pPr/>
              <a:t>07/04/2013</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EE14081B-4018-4583-A778-355F066D0A93}"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4B0D011-EA64-4FF6-9F71-70E233442D1D}" type="datetimeFigureOut">
              <a:rPr lang="es-ES" smtClean="0"/>
              <a:pPr/>
              <a:t>07/04/2013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E14081B-4018-4583-A778-355F066D0A93}"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4B0D011-EA64-4FF6-9F71-70E233442D1D}" type="datetimeFigureOut">
              <a:rPr lang="es-ES" smtClean="0"/>
              <a:pPr/>
              <a:t>07/04/2013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E14081B-4018-4583-A778-355F066D0A93}"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4B0D011-EA64-4FF6-9F71-70E233442D1D}" type="datetimeFigureOut">
              <a:rPr lang="es-ES" smtClean="0"/>
              <a:pPr/>
              <a:t>07/04/2013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E14081B-4018-4583-A778-355F066D0A93}"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74B0D011-EA64-4FF6-9F71-70E233442D1D}" type="datetimeFigureOut">
              <a:rPr lang="es-ES" smtClean="0"/>
              <a:pPr/>
              <a:t>07/04/2013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E14081B-4018-4583-A778-355F066D0A93}"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74B0D011-EA64-4FF6-9F71-70E233442D1D}" type="datetimeFigureOut">
              <a:rPr lang="es-ES" smtClean="0"/>
              <a:pPr/>
              <a:t>07/04/2013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E14081B-4018-4583-A778-355F066D0A93}"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74B0D011-EA64-4FF6-9F71-70E233442D1D}" type="datetimeFigureOut">
              <a:rPr lang="es-ES" smtClean="0"/>
              <a:pPr/>
              <a:t>07/04/2013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E14081B-4018-4583-A778-355F066D0A93}"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74B0D011-EA64-4FF6-9F71-70E233442D1D}" type="datetimeFigureOut">
              <a:rPr lang="es-ES" smtClean="0"/>
              <a:pPr/>
              <a:t>07/04/2013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E14081B-4018-4583-A778-355F066D0A93}"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4B0D011-EA64-4FF6-9F71-70E233442D1D}" type="datetimeFigureOut">
              <a:rPr lang="es-ES" smtClean="0"/>
              <a:pPr/>
              <a:t>07/04/2013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E14081B-4018-4583-A778-355F066D0A93}"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74B0D011-EA64-4FF6-9F71-70E233442D1D}" type="datetimeFigureOut">
              <a:rPr lang="es-ES" smtClean="0"/>
              <a:pPr/>
              <a:t>07/04/2013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E14081B-4018-4583-A778-355F066D0A93}"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74B0D011-EA64-4FF6-9F71-70E233442D1D}" type="datetimeFigureOut">
              <a:rPr lang="es-ES" smtClean="0"/>
              <a:pPr/>
              <a:t>07/04/2013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EE14081B-4018-4583-A778-355F066D0A93}"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4B0D011-EA64-4FF6-9F71-70E233442D1D}" type="datetimeFigureOut">
              <a:rPr lang="es-ES" smtClean="0"/>
              <a:pPr/>
              <a:t>07/04/2013</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E14081B-4018-4583-A778-355F066D0A93}"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ES" sz="6000" dirty="0" smtClean="0">
                <a:solidFill>
                  <a:srgbClr val="CA6E9E"/>
                </a:solidFill>
                <a:latin typeface="Algerian" pitchFamily="82" charset="0"/>
              </a:rPr>
              <a:t>La servidumbre</a:t>
            </a:r>
            <a:endParaRPr lang="es-ES" sz="6000" dirty="0">
              <a:solidFill>
                <a:srgbClr val="CA6E9E"/>
              </a:solidFill>
              <a:latin typeface="Algerian" pitchFamily="82" charset="0"/>
            </a:endParaRPr>
          </a:p>
        </p:txBody>
      </p:sp>
      <p:sp>
        <p:nvSpPr>
          <p:cNvPr id="3" name="2 Subtítulo"/>
          <p:cNvSpPr>
            <a:spLocks noGrp="1"/>
          </p:cNvSpPr>
          <p:nvPr>
            <p:ph type="subTitle" idx="1"/>
          </p:nvPr>
        </p:nvSpPr>
        <p:spPr>
          <a:xfrm>
            <a:off x="533400" y="3228536"/>
            <a:ext cx="7854696" cy="2360704"/>
          </a:xfrm>
        </p:spPr>
        <p:txBody>
          <a:bodyPr>
            <a:normAutofit fontScale="92500" lnSpcReduction="10000"/>
          </a:bodyPr>
          <a:lstStyle/>
          <a:p>
            <a:pPr algn="ctr"/>
            <a:r>
              <a:rPr lang="es-ES" sz="4300" dirty="0" smtClean="0"/>
              <a:t>Integrantes:</a:t>
            </a:r>
          </a:p>
          <a:p>
            <a:pPr algn="ctr"/>
            <a:r>
              <a:rPr lang="es-ES" sz="3600" dirty="0" smtClean="0"/>
              <a:t>Diego Polania</a:t>
            </a:r>
          </a:p>
          <a:p>
            <a:pPr algn="ctr"/>
            <a:r>
              <a:rPr lang="es-ES" sz="3600" dirty="0" smtClean="0"/>
              <a:t>Adriana Torres.</a:t>
            </a:r>
          </a:p>
          <a:p>
            <a:pPr algn="ctr"/>
            <a:r>
              <a:rPr lang="es-ES" sz="3600" dirty="0" smtClean="0"/>
              <a:t>Xavier  Sandoval.</a:t>
            </a:r>
            <a:endParaRPr lang="es-E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fontScale="55000" lnSpcReduction="20000"/>
          </a:bodyPr>
          <a:lstStyle/>
          <a:p>
            <a:r>
              <a:rPr lang="es-ES" sz="3800" dirty="0" smtClean="0">
                <a:latin typeface="Comic Sans MS" pitchFamily="66" charset="0"/>
              </a:rPr>
              <a:t>“Dividido el predio dominante, cada uno de los nuevos dueños gozara de servidumbre, pero sin aumentar el gravamen del predio sirviente” (C.C ART. 890). Solo la expresión de la voluntad del titular del predio dominante o un procedimiento judicial por el titular del predio afectado constituyen los elementos aptos para su liberación.</a:t>
            </a:r>
          </a:p>
          <a:p>
            <a:endParaRPr lang="es-ES" sz="3800" dirty="0" smtClean="0">
              <a:latin typeface="Comic Sans MS" pitchFamily="66" charset="0"/>
            </a:endParaRPr>
          </a:p>
          <a:p>
            <a:r>
              <a:rPr lang="es-ES" sz="3800" dirty="0" smtClean="0"/>
              <a:t> UN DERECHO REAL PERPETUO O PERMANENTE:</a:t>
            </a:r>
            <a:r>
              <a:rPr lang="es-ES" sz="3800" dirty="0" smtClean="0">
                <a:latin typeface="Comic Sans MS" pitchFamily="66" charset="0"/>
              </a:rPr>
              <a:t> con ello se quiere decir que los predios tienen unas necesidades indefinidas o perpetuas, prácticamente inmodificables</a:t>
            </a:r>
            <a:r>
              <a:rPr lang="es-ES" sz="3800" dirty="0" smtClean="0"/>
              <a:t> .</a:t>
            </a:r>
          </a:p>
          <a:p>
            <a:pPr>
              <a:buNone/>
            </a:pPr>
            <a:r>
              <a:rPr lang="es-ES" sz="3800" dirty="0" smtClean="0"/>
              <a:t>    </a:t>
            </a:r>
            <a:r>
              <a:rPr lang="es-ES" sz="3800" dirty="0" smtClean="0">
                <a:latin typeface="Comic Sans MS" pitchFamily="66" charset="0"/>
              </a:rPr>
              <a:t>esta característica tuvo importancia en roma pero en la actualidad no tiene trascendencia, por que por ejemplo la servidumbre de transito deja de ser necesaria cuando el predio dominante constituye una mejor salida a la vía publica.</a:t>
            </a:r>
            <a:endParaRPr lang="es-ES" sz="3800" dirty="0" smtClean="0"/>
          </a:p>
          <a:p>
            <a:pPr>
              <a:buNone/>
            </a:pPr>
            <a:endParaRPr lang="es-ES" dirty="0" smtClean="0"/>
          </a:p>
          <a:p>
            <a:pPr>
              <a:buNone/>
            </a:pPr>
            <a:r>
              <a:rPr lang="es-ES" sz="2400" dirty="0" smtClean="0">
                <a:latin typeface="Comic Sans MS" pitchFamily="66" charset="0"/>
              </a:rPr>
              <a:t>    </a:t>
            </a:r>
            <a:endParaRPr lang="es-ES" sz="2400" dirty="0">
              <a:latin typeface="Comic Sans MS"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dirty="0" smtClean="0">
                <a:latin typeface="Algerian" pitchFamily="82" charset="0"/>
              </a:rPr>
              <a:t>Clasificación de la servidumbre</a:t>
            </a:r>
            <a:endParaRPr lang="es-ES" sz="3600" dirty="0">
              <a:latin typeface="Algerian" pitchFamily="82" charset="0"/>
            </a:endParaRPr>
          </a:p>
        </p:txBody>
      </p:sp>
      <p:sp>
        <p:nvSpPr>
          <p:cNvPr id="3" name="2 Marcador de contenido"/>
          <p:cNvSpPr>
            <a:spLocks noGrp="1"/>
          </p:cNvSpPr>
          <p:nvPr>
            <p:ph idx="1"/>
          </p:nvPr>
        </p:nvSpPr>
        <p:spPr/>
        <p:txBody>
          <a:bodyPr>
            <a:normAutofit fontScale="92500" lnSpcReduction="20000"/>
          </a:bodyPr>
          <a:lstStyle/>
          <a:p>
            <a:r>
              <a:rPr lang="es-ES" sz="2400" dirty="0" smtClean="0">
                <a:latin typeface="Comic Sans MS" pitchFamily="66" charset="0"/>
              </a:rPr>
              <a:t>Por su origen            naturales.</a:t>
            </a:r>
          </a:p>
          <a:p>
            <a:pPr>
              <a:buNone/>
            </a:pPr>
            <a:r>
              <a:rPr lang="es-ES" sz="2400" dirty="0" smtClean="0">
                <a:latin typeface="Comic Sans MS" pitchFamily="66" charset="0"/>
              </a:rPr>
              <a:t>                                   legales.</a:t>
            </a:r>
          </a:p>
          <a:p>
            <a:pPr>
              <a:buNone/>
            </a:pPr>
            <a:r>
              <a:rPr lang="es-ES" sz="2400" dirty="0" smtClean="0">
                <a:latin typeface="Comic Sans MS" pitchFamily="66" charset="0"/>
              </a:rPr>
              <a:t>                                   voluntarias.</a:t>
            </a:r>
          </a:p>
          <a:p>
            <a:endParaRPr lang="es-ES" sz="2400" dirty="0" smtClean="0">
              <a:latin typeface="Comic Sans MS" pitchFamily="66" charset="0"/>
            </a:endParaRPr>
          </a:p>
          <a:p>
            <a:r>
              <a:rPr lang="es-ES" sz="2400" dirty="0" smtClean="0">
                <a:latin typeface="Comic Sans MS" pitchFamily="66" charset="0"/>
              </a:rPr>
              <a:t>Por su ejercicio        continuas.</a:t>
            </a:r>
          </a:p>
          <a:p>
            <a:pPr>
              <a:buNone/>
            </a:pPr>
            <a:r>
              <a:rPr lang="es-ES" sz="2400" dirty="0" smtClean="0">
                <a:latin typeface="Comic Sans MS" pitchFamily="66" charset="0"/>
              </a:rPr>
              <a:t>                                   discontinuas.</a:t>
            </a:r>
          </a:p>
          <a:p>
            <a:pPr>
              <a:buNone/>
            </a:pPr>
            <a:endParaRPr lang="es-ES" sz="2400" dirty="0" smtClean="0">
              <a:latin typeface="Comic Sans MS" pitchFamily="66" charset="0"/>
            </a:endParaRPr>
          </a:p>
          <a:p>
            <a:r>
              <a:rPr lang="es-ES" sz="2400" dirty="0" smtClean="0">
                <a:latin typeface="Comic Sans MS" pitchFamily="66" charset="0"/>
              </a:rPr>
              <a:t>Por las señales de     aparentes.</a:t>
            </a:r>
          </a:p>
          <a:p>
            <a:pPr>
              <a:buNone/>
            </a:pPr>
            <a:r>
              <a:rPr lang="es-ES" sz="2400" dirty="0" smtClean="0">
                <a:latin typeface="Comic Sans MS" pitchFamily="66" charset="0"/>
              </a:rPr>
              <a:t>   Su existencia.           inaparentes.</a:t>
            </a:r>
          </a:p>
          <a:p>
            <a:pPr>
              <a:buNone/>
            </a:pPr>
            <a:endParaRPr lang="es-ES" sz="2400" dirty="0" smtClean="0">
              <a:latin typeface="Comic Sans MS" pitchFamily="66" charset="0"/>
            </a:endParaRPr>
          </a:p>
          <a:p>
            <a:r>
              <a:rPr lang="es-ES" sz="2400" dirty="0" smtClean="0">
                <a:latin typeface="Comic Sans MS" pitchFamily="66" charset="0"/>
              </a:rPr>
              <a:t>Por la carga del        positivas.</a:t>
            </a:r>
          </a:p>
          <a:p>
            <a:pPr>
              <a:buNone/>
            </a:pPr>
            <a:r>
              <a:rPr lang="es-ES" sz="2400" dirty="0" smtClean="0">
                <a:latin typeface="Comic Sans MS" pitchFamily="66" charset="0"/>
              </a:rPr>
              <a:t>   Predio sirviente.       Negativas.  </a:t>
            </a:r>
          </a:p>
          <a:p>
            <a:pPr>
              <a:buNone/>
            </a:pPr>
            <a:endParaRPr lang="es-ES" sz="2400" dirty="0">
              <a:latin typeface="Comic Sans MS" pitchFamily="66" charset="0"/>
            </a:endParaRPr>
          </a:p>
        </p:txBody>
      </p:sp>
      <p:sp>
        <p:nvSpPr>
          <p:cNvPr id="8" name="7 Abrir llave"/>
          <p:cNvSpPr/>
          <p:nvPr/>
        </p:nvSpPr>
        <p:spPr>
          <a:xfrm>
            <a:off x="3059832" y="1988840"/>
            <a:ext cx="288032" cy="93610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0" name="9 Abrir llave"/>
          <p:cNvSpPr/>
          <p:nvPr/>
        </p:nvSpPr>
        <p:spPr>
          <a:xfrm>
            <a:off x="3131840" y="3140968"/>
            <a:ext cx="360040" cy="86409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1" name="10 Abrir llave"/>
          <p:cNvSpPr/>
          <p:nvPr/>
        </p:nvSpPr>
        <p:spPr>
          <a:xfrm>
            <a:off x="3275856" y="4221088"/>
            <a:ext cx="216024" cy="7200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2" name="11 Abrir llave"/>
          <p:cNvSpPr/>
          <p:nvPr/>
        </p:nvSpPr>
        <p:spPr>
          <a:xfrm>
            <a:off x="3059832" y="5229200"/>
            <a:ext cx="504056" cy="79208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dirty="0" smtClean="0">
                <a:latin typeface="Algerian" pitchFamily="82" charset="0"/>
              </a:rPr>
              <a:t> clasificación de la servidumbre</a:t>
            </a:r>
            <a:endParaRPr lang="es-ES" sz="3600" dirty="0">
              <a:latin typeface="Algerian" pitchFamily="82" charset="0"/>
            </a:endParaRPr>
          </a:p>
        </p:txBody>
      </p:sp>
      <p:sp>
        <p:nvSpPr>
          <p:cNvPr id="3" name="2 Marcador de contenido"/>
          <p:cNvSpPr>
            <a:spLocks noGrp="1"/>
          </p:cNvSpPr>
          <p:nvPr>
            <p:ph idx="1"/>
          </p:nvPr>
        </p:nvSpPr>
        <p:spPr/>
        <p:txBody>
          <a:bodyPr/>
          <a:lstStyle/>
          <a:p>
            <a:endParaRPr lang="es-ES" dirty="0" smtClean="0"/>
          </a:p>
          <a:p>
            <a:r>
              <a:rPr lang="es-ES" dirty="0" smtClean="0"/>
              <a:t>NATURALES: </a:t>
            </a:r>
            <a:r>
              <a:rPr lang="es-ES" sz="2400" dirty="0" smtClean="0">
                <a:latin typeface="Comic Sans MS" pitchFamily="66" charset="0"/>
              </a:rPr>
              <a:t>las que provienen de la natural situación de los lugares ( C.C ART. 888).</a:t>
            </a:r>
          </a:p>
          <a:p>
            <a:pPr>
              <a:buNone/>
            </a:pPr>
            <a:r>
              <a:rPr lang="es-ES" sz="2400" dirty="0" smtClean="0">
                <a:latin typeface="Comic Sans MS" pitchFamily="66" charset="0"/>
              </a:rPr>
              <a:t>    la servidumbre natural por excelencia es la de derrame de aguas lluvias: “ el predio inferior esta sujeto a recibir las aguas que descienden del predio superior naturalmente, es decir, sin que la mano del hombre contribuya a ello” ( c.c art. 891).</a:t>
            </a:r>
          </a:p>
          <a:p>
            <a:pPr>
              <a:buNone/>
            </a:pPr>
            <a:endParaRPr lang="es-ES" sz="2400" dirty="0" smtClean="0">
              <a:latin typeface="Comic Sans MS" pitchFamily="66" charset="0"/>
            </a:endParaRPr>
          </a:p>
          <a:p>
            <a:pPr>
              <a:buNone/>
            </a:pPr>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a:bodyPr>
          <a:lstStyle/>
          <a:p>
            <a:r>
              <a:rPr lang="es-ES" dirty="0" smtClean="0"/>
              <a:t>LEGALES:</a:t>
            </a:r>
            <a:r>
              <a:rPr lang="es-ES" sz="2400" dirty="0" smtClean="0">
                <a:latin typeface="Comic Sans MS" pitchFamily="66" charset="0"/>
              </a:rPr>
              <a:t> son las impuestas por la ley. Pueden ser de utilidad publica o privada.</a:t>
            </a:r>
          </a:p>
          <a:p>
            <a:pPr>
              <a:buNone/>
            </a:pPr>
            <a:r>
              <a:rPr lang="es-ES" sz="2400" dirty="0" smtClean="0">
                <a:latin typeface="Comic Sans MS" pitchFamily="66" charset="0"/>
              </a:rPr>
              <a:t>    PUBLICAS: estas se denominan servidumbres administrativas, EJ: las de conducción de redes de energía eléctrica o las de aeródromo.</a:t>
            </a:r>
          </a:p>
          <a:p>
            <a:pPr>
              <a:buNone/>
            </a:pPr>
            <a:r>
              <a:rPr lang="es-ES" sz="2400" dirty="0" smtClean="0">
                <a:latin typeface="Comic Sans MS" pitchFamily="66" charset="0"/>
              </a:rPr>
              <a:t>   PRIVADAS: son las que se constituyen entre predios de particulares EJ: la servidumbre de transito.</a:t>
            </a:r>
          </a:p>
          <a:p>
            <a:pPr>
              <a:buNone/>
            </a:pPr>
            <a:endParaRPr lang="es-ES" sz="2400" dirty="0" smtClean="0">
              <a:latin typeface="Comic Sans MS" pitchFamily="66" charset="0"/>
            </a:endParaRPr>
          </a:p>
          <a:p>
            <a:r>
              <a:rPr lang="es-ES" dirty="0" smtClean="0">
                <a:cs typeface="AngsanaUPC" pitchFamily="18" charset="-34"/>
              </a:rPr>
              <a:t>VOLUNTARIAS:</a:t>
            </a:r>
            <a:r>
              <a:rPr lang="es-ES" sz="2400" dirty="0" smtClean="0">
                <a:latin typeface="Comic Sans MS" pitchFamily="66" charset="0"/>
                <a:cs typeface="AngsanaUPC" pitchFamily="18" charset="-34"/>
              </a:rPr>
              <a:t> son las originadas por la voluntad de las partes.</a:t>
            </a:r>
            <a:r>
              <a:rPr lang="es-ES" sz="2400" dirty="0" smtClean="0">
                <a:latin typeface="Comic Sans MS" pitchFamily="66" charset="0"/>
              </a:rPr>
              <a:t> </a:t>
            </a:r>
            <a:endParaRPr lang="es-E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latin typeface="Algerian" pitchFamily="82" charset="0"/>
              </a:rPr>
              <a:t>Por su ejercicio</a:t>
            </a:r>
            <a:endParaRPr lang="es-ES" dirty="0">
              <a:latin typeface="Algerian" pitchFamily="82" charset="0"/>
            </a:endParaRPr>
          </a:p>
        </p:txBody>
      </p:sp>
      <p:sp>
        <p:nvSpPr>
          <p:cNvPr id="3" name="2 Marcador de contenido"/>
          <p:cNvSpPr>
            <a:spLocks noGrp="1"/>
          </p:cNvSpPr>
          <p:nvPr>
            <p:ph idx="1"/>
          </p:nvPr>
        </p:nvSpPr>
        <p:spPr/>
        <p:txBody>
          <a:bodyPr/>
          <a:lstStyle/>
          <a:p>
            <a:r>
              <a:rPr lang="es-ES" dirty="0" smtClean="0"/>
              <a:t>CONTINUAS: </a:t>
            </a:r>
            <a:r>
              <a:rPr lang="es-ES" sz="2400" dirty="0" smtClean="0">
                <a:latin typeface="Comic Sans MS" pitchFamily="66" charset="0"/>
              </a:rPr>
              <a:t> las que para su ejercicio no re quieren un hecho actual del hombre. EJ: un acueducto no requiere la presencia diaria de un propietario beneficiado por el, funciona sin intervencion  de nadie, no necesita las pisadas diarias para supervivir.</a:t>
            </a:r>
          </a:p>
          <a:p>
            <a:r>
              <a:rPr lang="es-ES" sz="2400" dirty="0" smtClean="0">
                <a:latin typeface="Comic Sans MS" pitchFamily="66" charset="0"/>
              </a:rPr>
              <a:t> </a:t>
            </a:r>
            <a:r>
              <a:rPr lang="es-ES" dirty="0" smtClean="0"/>
              <a:t>DISCONTINUAS: </a:t>
            </a:r>
            <a:r>
              <a:rPr lang="es-ES" sz="2400" dirty="0" smtClean="0">
                <a:latin typeface="Comic Sans MS" pitchFamily="66" charset="0"/>
              </a:rPr>
              <a:t>las que suponen un hecho actual del hombre y se ejercen durante intervalos mas o menos largos de tiempo. (ART.881). </a:t>
            </a:r>
          </a:p>
          <a:p>
            <a:pPr>
              <a:buNone/>
            </a:pPr>
            <a:r>
              <a:rPr lang="es-ES" sz="2400" dirty="0" smtClean="0">
                <a:latin typeface="Comic Sans MS" pitchFamily="66" charset="0"/>
              </a:rPr>
              <a:t>   EJ: la servidumbre de transito, el sacar agua de un pozo  a través de un predio.</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4000" dirty="0" smtClean="0">
                <a:latin typeface="Algerian" pitchFamily="82" charset="0"/>
              </a:rPr>
              <a:t>Por señales de su existencia</a:t>
            </a:r>
            <a:endParaRPr lang="es-ES" sz="4000" dirty="0">
              <a:latin typeface="Algerian" pitchFamily="82" charset="0"/>
            </a:endParaRPr>
          </a:p>
        </p:txBody>
      </p:sp>
      <p:sp>
        <p:nvSpPr>
          <p:cNvPr id="3" name="2 Marcador de contenido"/>
          <p:cNvSpPr>
            <a:spLocks noGrp="1"/>
          </p:cNvSpPr>
          <p:nvPr>
            <p:ph idx="1"/>
          </p:nvPr>
        </p:nvSpPr>
        <p:spPr/>
        <p:txBody>
          <a:bodyPr/>
          <a:lstStyle/>
          <a:p>
            <a:r>
              <a:rPr lang="es-ES" dirty="0" smtClean="0"/>
              <a:t>APARENTES: las que están continuamente a la vista, como las de transito, cuando se hace por una senda o una puerta especialmente destinada a el. (art. 882 C.C), o la del acueducto por un sendero visible.</a:t>
            </a:r>
          </a:p>
          <a:p>
            <a:pPr>
              <a:buNone/>
            </a:pPr>
            <a:endParaRPr lang="es-ES" dirty="0" smtClean="0"/>
          </a:p>
          <a:p>
            <a:r>
              <a:rPr lang="es-ES" dirty="0" smtClean="0"/>
              <a:t>INAPARENTES: las que no se conocen por una señal exterior , como la misma de transito por un sendero oculto, la de acueducto a través de un canal que no es visible a la superficie.</a:t>
            </a:r>
          </a:p>
          <a:p>
            <a:pPr>
              <a:buNone/>
            </a:pPr>
            <a:endParaRPr lang="es-E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23 Rectángulo redondeado"/>
          <p:cNvSpPr/>
          <p:nvPr/>
        </p:nvSpPr>
        <p:spPr>
          <a:xfrm>
            <a:off x="6156176" y="5517232"/>
            <a:ext cx="2592288" cy="108012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s-ES"/>
          </a:p>
        </p:txBody>
      </p:sp>
      <p:sp>
        <p:nvSpPr>
          <p:cNvPr id="23" name="22 Rectángulo redondeado"/>
          <p:cNvSpPr/>
          <p:nvPr/>
        </p:nvSpPr>
        <p:spPr>
          <a:xfrm>
            <a:off x="6228184" y="4149080"/>
            <a:ext cx="2448272" cy="129614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s-ES"/>
          </a:p>
        </p:txBody>
      </p:sp>
      <p:sp>
        <p:nvSpPr>
          <p:cNvPr id="22" name="21 Rectángulo redondeado"/>
          <p:cNvSpPr/>
          <p:nvPr/>
        </p:nvSpPr>
        <p:spPr>
          <a:xfrm>
            <a:off x="6372200" y="2708920"/>
            <a:ext cx="2520280" cy="129614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s-ES"/>
          </a:p>
        </p:txBody>
      </p:sp>
      <p:sp>
        <p:nvSpPr>
          <p:cNvPr id="21" name="20 Rectángulo redondeado"/>
          <p:cNvSpPr/>
          <p:nvPr/>
        </p:nvSpPr>
        <p:spPr>
          <a:xfrm>
            <a:off x="6372200" y="1124744"/>
            <a:ext cx="2771800" cy="136815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s-ES"/>
          </a:p>
        </p:txBody>
      </p:sp>
      <p:sp>
        <p:nvSpPr>
          <p:cNvPr id="20" name="19 Rectángulo redondeado"/>
          <p:cNvSpPr/>
          <p:nvPr/>
        </p:nvSpPr>
        <p:spPr>
          <a:xfrm>
            <a:off x="1907704" y="5589240"/>
            <a:ext cx="3816424" cy="12687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9" name="18 Rectángulo redondeado"/>
          <p:cNvSpPr/>
          <p:nvPr/>
        </p:nvSpPr>
        <p:spPr>
          <a:xfrm>
            <a:off x="1835696" y="4149080"/>
            <a:ext cx="3816424" cy="122413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8" name="17 Rectángulo redondeado"/>
          <p:cNvSpPr/>
          <p:nvPr/>
        </p:nvSpPr>
        <p:spPr>
          <a:xfrm>
            <a:off x="1979712" y="2636912"/>
            <a:ext cx="3888432" cy="136815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7" name="16 Rectángulo redondeado"/>
          <p:cNvSpPr/>
          <p:nvPr/>
        </p:nvSpPr>
        <p:spPr>
          <a:xfrm>
            <a:off x="2123728" y="1268760"/>
            <a:ext cx="3816424" cy="122413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6" name="15 Rectángulo redondeado"/>
          <p:cNvSpPr/>
          <p:nvPr/>
        </p:nvSpPr>
        <p:spPr>
          <a:xfrm>
            <a:off x="0" y="5589240"/>
            <a:ext cx="1619672" cy="93610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ES"/>
          </a:p>
        </p:txBody>
      </p:sp>
      <p:sp>
        <p:nvSpPr>
          <p:cNvPr id="15" name="14 Rectángulo redondeado"/>
          <p:cNvSpPr/>
          <p:nvPr/>
        </p:nvSpPr>
        <p:spPr>
          <a:xfrm>
            <a:off x="0" y="4077072"/>
            <a:ext cx="1619672" cy="93610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ES"/>
          </a:p>
        </p:txBody>
      </p:sp>
      <p:sp>
        <p:nvSpPr>
          <p:cNvPr id="14" name="13 Rectángulo redondeado"/>
          <p:cNvSpPr/>
          <p:nvPr/>
        </p:nvSpPr>
        <p:spPr>
          <a:xfrm>
            <a:off x="0" y="2636912"/>
            <a:ext cx="1547664" cy="86409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ES"/>
          </a:p>
        </p:txBody>
      </p:sp>
      <p:sp>
        <p:nvSpPr>
          <p:cNvPr id="12" name="11 Rectángulo redondeado"/>
          <p:cNvSpPr/>
          <p:nvPr/>
        </p:nvSpPr>
        <p:spPr>
          <a:xfrm>
            <a:off x="251520" y="1196752"/>
            <a:ext cx="1512168" cy="93610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ES"/>
          </a:p>
        </p:txBody>
      </p:sp>
      <p:sp>
        <p:nvSpPr>
          <p:cNvPr id="2" name="1 Título"/>
          <p:cNvSpPr>
            <a:spLocks noGrp="1"/>
          </p:cNvSpPr>
          <p:nvPr>
            <p:ph type="title"/>
          </p:nvPr>
        </p:nvSpPr>
        <p:spPr>
          <a:xfrm>
            <a:off x="457200" y="260648"/>
            <a:ext cx="8229600" cy="864096"/>
          </a:xfrm>
        </p:spPr>
        <p:txBody>
          <a:bodyPr>
            <a:normAutofit/>
          </a:bodyPr>
          <a:lstStyle/>
          <a:p>
            <a:r>
              <a:rPr lang="es-ES" sz="2400" dirty="0" smtClean="0">
                <a:latin typeface="Algerian" pitchFamily="82" charset="0"/>
              </a:rPr>
              <a:t>Clasificación de la servidumbre por su ejercicio y sus señales exteriores </a:t>
            </a:r>
            <a:endParaRPr lang="es-ES" sz="2400" dirty="0">
              <a:latin typeface="Algerian" pitchFamily="82" charset="0"/>
            </a:endParaRPr>
          </a:p>
        </p:txBody>
      </p:sp>
      <p:sp>
        <p:nvSpPr>
          <p:cNvPr id="3" name="2 Marcador de contenido"/>
          <p:cNvSpPr>
            <a:spLocks noGrp="1"/>
          </p:cNvSpPr>
          <p:nvPr>
            <p:ph idx="1"/>
          </p:nvPr>
        </p:nvSpPr>
        <p:spPr>
          <a:xfrm>
            <a:off x="0" y="1196752"/>
            <a:ext cx="9144000" cy="5661248"/>
          </a:xfrm>
        </p:spPr>
        <p:txBody>
          <a:bodyPr>
            <a:normAutofit/>
          </a:bodyPr>
          <a:lstStyle/>
          <a:p>
            <a:pPr>
              <a:buNone/>
            </a:pPr>
            <a:r>
              <a:rPr lang="es-ES" sz="2000" dirty="0" smtClean="0"/>
              <a:t>     Continuas           son las que no necesitan                         la de acueducto por</a:t>
            </a:r>
          </a:p>
          <a:p>
            <a:pPr>
              <a:buNone/>
            </a:pPr>
            <a:r>
              <a:rPr lang="es-ES" sz="2000" dirty="0" smtClean="0"/>
              <a:t>    aparentes             un hecho actual del hombre                  tubos  o canales visibles</a:t>
            </a:r>
          </a:p>
          <a:p>
            <a:pPr>
              <a:buNone/>
            </a:pPr>
            <a:r>
              <a:rPr lang="es-ES" sz="2000" dirty="0" smtClean="0"/>
              <a:t>                                  y están continuamente a la vista.           A la superficie.</a:t>
            </a:r>
          </a:p>
          <a:p>
            <a:pPr>
              <a:buNone/>
            </a:pPr>
            <a:r>
              <a:rPr lang="es-ES" sz="2000" dirty="0" smtClean="0"/>
              <a:t>                                                                                              </a:t>
            </a:r>
          </a:p>
          <a:p>
            <a:pPr>
              <a:buNone/>
            </a:pPr>
            <a:r>
              <a:rPr lang="es-ES" sz="2000" dirty="0" smtClean="0"/>
              <a:t>Continuas             las que no necesitan un hecho                  las de acueducto por  </a:t>
            </a:r>
          </a:p>
          <a:p>
            <a:pPr>
              <a:buNone/>
            </a:pPr>
            <a:r>
              <a:rPr lang="es-ES" sz="2000" dirty="0" smtClean="0"/>
              <a:t>inaparentes          actual del hombre y no se conocen           tubos subterráneos  o </a:t>
            </a:r>
          </a:p>
          <a:p>
            <a:pPr>
              <a:buNone/>
            </a:pPr>
            <a:r>
              <a:rPr lang="es-ES" sz="2000" dirty="0" smtClean="0"/>
              <a:t>                                por una señal exterior.                              Interno.   </a:t>
            </a:r>
          </a:p>
          <a:p>
            <a:pPr>
              <a:buNone/>
            </a:pPr>
            <a:endParaRPr lang="es-ES" sz="2000" dirty="0" smtClean="0"/>
          </a:p>
          <a:p>
            <a:pPr>
              <a:buNone/>
            </a:pPr>
            <a:r>
              <a:rPr lang="es-ES" sz="2000" dirty="0" smtClean="0"/>
              <a:t>Discontinuas      necesitan para su ejercicio un                  la de transito por un </a:t>
            </a:r>
          </a:p>
          <a:p>
            <a:pPr>
              <a:buNone/>
            </a:pPr>
            <a:r>
              <a:rPr lang="es-ES" sz="2000" dirty="0" smtClean="0"/>
              <a:t>Aparentes           hecho actual del hombre y están             camino o sendero</a:t>
            </a:r>
          </a:p>
          <a:p>
            <a:pPr>
              <a:buNone/>
            </a:pPr>
            <a:r>
              <a:rPr lang="es-ES" sz="2000" dirty="0" smtClean="0"/>
              <a:t>                             continuamente a la vista.                          Visible.</a:t>
            </a:r>
          </a:p>
          <a:p>
            <a:pPr>
              <a:buNone/>
            </a:pPr>
            <a:endParaRPr lang="es-ES" sz="2000" dirty="0" smtClean="0"/>
          </a:p>
          <a:p>
            <a:pPr>
              <a:buNone/>
            </a:pPr>
            <a:r>
              <a:rPr lang="es-ES" sz="2000" dirty="0" smtClean="0"/>
              <a:t>Discontinuas      para su ejercicio requieren un                  la de transito por un  </a:t>
            </a:r>
          </a:p>
          <a:p>
            <a:pPr>
              <a:buNone/>
            </a:pPr>
            <a:r>
              <a:rPr lang="es-ES" sz="2000" dirty="0" smtClean="0"/>
              <a:t>Inaparentes        hecho actual del hombre y no                  sendero oculto.</a:t>
            </a:r>
          </a:p>
          <a:p>
            <a:pPr>
              <a:buNone/>
            </a:pPr>
            <a:r>
              <a:rPr lang="es-ES" sz="2000" dirty="0" smtClean="0"/>
              <a:t>                             se conocen por una señal exterior</a:t>
            </a:r>
            <a:endParaRPr lang="es-ES" sz="2000" dirty="0"/>
          </a:p>
        </p:txBody>
      </p:sp>
      <p:cxnSp>
        <p:nvCxnSpPr>
          <p:cNvPr id="26" name="25 Conector recto de flecha"/>
          <p:cNvCxnSpPr/>
          <p:nvPr/>
        </p:nvCxnSpPr>
        <p:spPr>
          <a:xfrm>
            <a:off x="1763688" y="1628800"/>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27 Conector recto de flecha"/>
          <p:cNvCxnSpPr/>
          <p:nvPr/>
        </p:nvCxnSpPr>
        <p:spPr>
          <a:xfrm>
            <a:off x="1547664" y="2996952"/>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29 Conector recto de flecha"/>
          <p:cNvCxnSpPr/>
          <p:nvPr/>
        </p:nvCxnSpPr>
        <p:spPr>
          <a:xfrm>
            <a:off x="1619672" y="4509120"/>
            <a:ext cx="2880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31 Conector recto de flecha"/>
          <p:cNvCxnSpPr/>
          <p:nvPr/>
        </p:nvCxnSpPr>
        <p:spPr>
          <a:xfrm>
            <a:off x="1619672" y="6093296"/>
            <a:ext cx="2880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33 Conector recto de flecha"/>
          <p:cNvCxnSpPr/>
          <p:nvPr/>
        </p:nvCxnSpPr>
        <p:spPr>
          <a:xfrm>
            <a:off x="5940152" y="1772816"/>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35 Conector recto de flecha"/>
          <p:cNvCxnSpPr/>
          <p:nvPr/>
        </p:nvCxnSpPr>
        <p:spPr>
          <a:xfrm>
            <a:off x="5868144" y="3212976"/>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37 Conector recto de flecha"/>
          <p:cNvCxnSpPr/>
          <p:nvPr/>
        </p:nvCxnSpPr>
        <p:spPr>
          <a:xfrm>
            <a:off x="5652120" y="4725144"/>
            <a:ext cx="6480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39 Conector recto de flecha"/>
          <p:cNvCxnSpPr/>
          <p:nvPr/>
        </p:nvCxnSpPr>
        <p:spPr>
          <a:xfrm>
            <a:off x="5724128" y="6165304"/>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dirty="0" smtClean="0">
                <a:latin typeface="Algerian" pitchFamily="82" charset="0"/>
              </a:rPr>
              <a:t>Por la carga del predio sirviente</a:t>
            </a:r>
            <a:endParaRPr lang="es-ES" sz="3600" dirty="0">
              <a:latin typeface="Algerian" pitchFamily="82" charset="0"/>
            </a:endParaRPr>
          </a:p>
        </p:txBody>
      </p:sp>
      <p:sp>
        <p:nvSpPr>
          <p:cNvPr id="3" name="2 Marcador de contenido"/>
          <p:cNvSpPr>
            <a:spLocks noGrp="1"/>
          </p:cNvSpPr>
          <p:nvPr>
            <p:ph idx="1"/>
          </p:nvPr>
        </p:nvSpPr>
        <p:spPr/>
        <p:txBody>
          <a:bodyPr>
            <a:normAutofit lnSpcReduction="10000"/>
          </a:bodyPr>
          <a:lstStyle/>
          <a:p>
            <a:r>
              <a:rPr lang="es-ES" dirty="0" smtClean="0"/>
              <a:t>POSITIVAS: imponen al dueño del predio sirviente la obligación de dejar hacer algo  al dueño del predio dominante, como la servidumbre de abrevadero, acueducto y transito.</a:t>
            </a:r>
          </a:p>
          <a:p>
            <a:endParaRPr lang="es-ES" dirty="0" smtClean="0"/>
          </a:p>
          <a:p>
            <a:r>
              <a:rPr lang="es-ES" dirty="0" smtClean="0"/>
              <a:t>NEGATIVAS: imponen al propietario del predio sirviente una carga de no hacer, que si no fuera por la existencia de la servidumbre le seria licito hacerlo. La servidumbre de la luz, la de vista, la de no edificar hasta cierta altura, estos son ejemplos de este tipo de gravamen.</a:t>
            </a:r>
            <a:endParaRPr lang="es-E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dirty="0" smtClean="0">
                <a:latin typeface="Algerian" pitchFamily="82" charset="0"/>
              </a:rPr>
              <a:t>Predios susceptibles de ser gravados con servidumbre</a:t>
            </a:r>
            <a:endParaRPr lang="es-ES" sz="3600" dirty="0">
              <a:latin typeface="Algerian" pitchFamily="82" charset="0"/>
            </a:endParaRPr>
          </a:p>
        </p:txBody>
      </p:sp>
      <p:sp>
        <p:nvSpPr>
          <p:cNvPr id="3" name="2 Marcador de contenido"/>
          <p:cNvSpPr>
            <a:spLocks noGrp="1"/>
          </p:cNvSpPr>
          <p:nvPr>
            <p:ph idx="1"/>
          </p:nvPr>
        </p:nvSpPr>
        <p:spPr/>
        <p:txBody>
          <a:bodyPr>
            <a:normAutofit fontScale="85000" lnSpcReduction="10000"/>
          </a:bodyPr>
          <a:lstStyle/>
          <a:p>
            <a:r>
              <a:rPr lang="es-ES" dirty="0" smtClean="0"/>
              <a:t>Los bienes de uso publico no pueden gravarse con servidumbre, a no ser que la servidumbre que los afecte sea la natural de derrame de agua.</a:t>
            </a:r>
          </a:p>
          <a:p>
            <a:r>
              <a:rPr lang="es-ES" dirty="0" smtClean="0"/>
              <a:t>Las servidumbres legales y voluntarias no pueden gravar los bienes de uso publico, aspecto que las diferencia de las servidumbres administrativas, que pude gravar tanto los bienes de uso publico como los privados.</a:t>
            </a:r>
          </a:p>
          <a:p>
            <a:r>
              <a:rPr lang="es-ES" dirty="0" smtClean="0"/>
              <a:t>Los bienes fiscales, aquellos que están en poder del estado como si fuera un propietario particular, cuyo uso no corresponde generalmente a todos los habitantes, pueden gravarse con servidumbres naturales, legales y voluntarias. </a:t>
            </a:r>
          </a:p>
          <a:p>
            <a:r>
              <a:rPr lang="es-ES" dirty="0" smtClean="0"/>
              <a:t>Los bienes de propiedad particular  pueden someterse a la constitución de servidumbres legales, naturales y voluntarias. </a:t>
            </a:r>
          </a:p>
          <a:p>
            <a:endParaRPr lang="es-E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dirty="0" smtClean="0">
                <a:latin typeface="Algerian" pitchFamily="82" charset="0"/>
              </a:rPr>
              <a:t>Capacidad para construir o estipular servidumbre</a:t>
            </a:r>
            <a:endParaRPr lang="es-ES" sz="3200" dirty="0">
              <a:latin typeface="Algerian" pitchFamily="82" charset="0"/>
            </a:endParaRPr>
          </a:p>
        </p:txBody>
      </p:sp>
      <p:sp>
        <p:nvSpPr>
          <p:cNvPr id="3" name="2 Marcador de contenido"/>
          <p:cNvSpPr>
            <a:spLocks noGrp="1"/>
          </p:cNvSpPr>
          <p:nvPr>
            <p:ph idx="1"/>
          </p:nvPr>
        </p:nvSpPr>
        <p:spPr/>
        <p:txBody>
          <a:bodyPr/>
          <a:lstStyle/>
          <a:p>
            <a:r>
              <a:rPr lang="es-ES" dirty="0" smtClean="0"/>
              <a:t>como la servidumbre es un derecho real accesorio del dominio, exclusivamente quien es titular de este puede construirla.  “cada cual podrá sujetar su predio a las servidumbres que quiera, y admitirlas sobre los predios vecinos, con la voluntad de sus dueños, con tal que no se dañe con ellas el orden publico, ni se contravenga a las leyes”. (C.C ART.937).</a:t>
            </a:r>
          </a:p>
          <a:p>
            <a:r>
              <a:rPr lang="es-ES" dirty="0" smtClean="0"/>
              <a:t>Los bienes del pupilo no pueden someterse a servidumbre, sin autorización judicial (C.C ART 303).</a:t>
            </a:r>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4400" dirty="0" smtClean="0">
                <a:latin typeface="Algerian" pitchFamily="82" charset="0"/>
              </a:rPr>
              <a:t>LA SERVIDUMBRE EN GENERAL</a:t>
            </a:r>
            <a:endParaRPr lang="es-ES" sz="4400" dirty="0">
              <a:latin typeface="Algerian" pitchFamily="82" charset="0"/>
            </a:endParaRPr>
          </a:p>
        </p:txBody>
      </p:sp>
      <p:sp>
        <p:nvSpPr>
          <p:cNvPr id="3" name="2 Marcador de contenido"/>
          <p:cNvSpPr>
            <a:spLocks noGrp="1"/>
          </p:cNvSpPr>
          <p:nvPr>
            <p:ph idx="1"/>
          </p:nvPr>
        </p:nvSpPr>
        <p:spPr/>
        <p:txBody>
          <a:bodyPr>
            <a:normAutofit fontScale="92500" lnSpcReduction="10000"/>
          </a:bodyPr>
          <a:lstStyle/>
          <a:p>
            <a:r>
              <a:rPr lang="es-ES" dirty="0" smtClean="0">
                <a:latin typeface="Comic Sans MS" pitchFamily="66" charset="0"/>
              </a:rPr>
              <a:t>CONCEPTO EN EL DERECHO ROMANO:</a:t>
            </a:r>
          </a:p>
          <a:p>
            <a:pPr>
              <a:buNone/>
            </a:pPr>
            <a:r>
              <a:rPr lang="es-ES" dirty="0" smtClean="0">
                <a:latin typeface="Comic Sans MS" pitchFamily="66" charset="0"/>
              </a:rPr>
              <a:t>El concepto de servidumbre admitía dos formas o</a:t>
            </a:r>
          </a:p>
          <a:p>
            <a:pPr>
              <a:buNone/>
            </a:pPr>
            <a:r>
              <a:rPr lang="es-ES" dirty="0" smtClean="0">
                <a:latin typeface="Comic Sans MS" pitchFamily="66" charset="0"/>
              </a:rPr>
              <a:t>Enfoques: la personal y la predial.</a:t>
            </a:r>
          </a:p>
          <a:p>
            <a:r>
              <a:rPr lang="es-ES" dirty="0" smtClean="0">
                <a:latin typeface="Comic Sans MS" pitchFamily="66" charset="0"/>
              </a:rPr>
              <a:t>Servidumbre personal: una carga o gravamen impuesto a favor de personas, como el usufructo el uso y la habitación.</a:t>
            </a:r>
          </a:p>
          <a:p>
            <a:r>
              <a:rPr lang="es-ES" dirty="0" smtClean="0">
                <a:latin typeface="Comic Sans MS" pitchFamily="66" charset="0"/>
              </a:rPr>
              <a:t>Servidumbre predial: beneficios o cargas que se instituían a favor de los predios  independientemente de las personas.</a:t>
            </a:r>
          </a:p>
          <a:p>
            <a:r>
              <a:rPr lang="es-ES" dirty="0" smtClean="0">
                <a:latin typeface="Comic Sans MS" pitchFamily="66" charset="0"/>
              </a:rPr>
              <a:t>En el derecho actual solo existe la servidumbre predial. </a:t>
            </a:r>
          </a:p>
          <a:p>
            <a:pPr>
              <a:buNone/>
            </a:pPr>
            <a:endParaRPr lang="es-ES" dirty="0" smtClean="0">
              <a:latin typeface="Comic Sans MS" pitchFamily="66" charset="0"/>
            </a:endParaRPr>
          </a:p>
          <a:p>
            <a:pPr>
              <a:buNone/>
            </a:pPr>
            <a:endParaRPr lang="es-ES" dirty="0">
              <a:latin typeface="Comic Sans MS" pitchFamily="66"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latin typeface="Algerian" pitchFamily="82" charset="0"/>
              </a:rPr>
              <a:t>COPROPIEDAD</a:t>
            </a:r>
            <a:endParaRPr lang="es-ES" dirty="0">
              <a:latin typeface="Algerian" pitchFamily="82" charset="0"/>
            </a:endParaRPr>
          </a:p>
        </p:txBody>
      </p:sp>
      <p:sp>
        <p:nvSpPr>
          <p:cNvPr id="3" name="2 Marcador de contenido"/>
          <p:cNvSpPr>
            <a:spLocks noGrp="1"/>
          </p:cNvSpPr>
          <p:nvPr>
            <p:ph idx="1"/>
          </p:nvPr>
        </p:nvSpPr>
        <p:spPr/>
        <p:txBody>
          <a:bodyPr/>
          <a:lstStyle/>
          <a:p>
            <a:endParaRPr lang="es-ES" dirty="0" smtClean="0"/>
          </a:p>
          <a:p>
            <a:r>
              <a:rPr lang="es-ES" dirty="0" smtClean="0"/>
              <a:t>En una copropiedad se necesita la voluntad de todos para constituir la servidumbre. Si un comunero pacta una servidumbre sin autorización de los demás, y en la partición le toca esa parte del predio, la servidumbre subsiste; de lo contrario, el gravamen desaparecerá (ART. 779 C.C).</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dirty="0" smtClean="0">
                <a:latin typeface="Algerian" pitchFamily="82" charset="0"/>
              </a:rPr>
              <a:t>CONSTITUCION DE LAS SERVIDUMBRES.</a:t>
            </a:r>
            <a:endParaRPr lang="es-ES" sz="3200" dirty="0">
              <a:latin typeface="Algerian" pitchFamily="82" charset="0"/>
            </a:endParaRPr>
          </a:p>
        </p:txBody>
      </p:sp>
      <p:sp>
        <p:nvSpPr>
          <p:cNvPr id="3" name="2 Marcador de contenido"/>
          <p:cNvSpPr>
            <a:spLocks noGrp="1"/>
          </p:cNvSpPr>
          <p:nvPr>
            <p:ph idx="1"/>
          </p:nvPr>
        </p:nvSpPr>
        <p:spPr/>
        <p:txBody>
          <a:bodyPr/>
          <a:lstStyle/>
          <a:p>
            <a:r>
              <a:rPr lang="es-ES" dirty="0" smtClean="0"/>
              <a:t>Como se trata de un derecho real, su constitución requiere de titulo y el modo para que ingrese a nuestro patrimonio. El solo titulo no crea derechos reales: es solo un acto jurídico generador de obligaciones.</a:t>
            </a:r>
          </a:p>
          <a:p>
            <a:r>
              <a:rPr lang="es-ES" dirty="0" smtClean="0"/>
              <a:t>Las servidumbre pueden tener su origen en:</a:t>
            </a:r>
          </a:p>
          <a:p>
            <a:r>
              <a:rPr lang="es-ES" dirty="0" smtClean="0"/>
              <a:t>Un acto jurídico.</a:t>
            </a:r>
          </a:p>
          <a:p>
            <a:r>
              <a:rPr lang="es-ES" dirty="0" smtClean="0"/>
              <a:t>Por destinación del padre de familia.</a:t>
            </a:r>
          </a:p>
          <a:p>
            <a:r>
              <a:rPr lang="es-ES" dirty="0" smtClean="0"/>
              <a:t>Por usucapión.</a:t>
            </a:r>
          </a:p>
          <a:p>
            <a:r>
              <a:rPr lang="es-ES" dirty="0" smtClean="0"/>
              <a:t>Por la ley.</a:t>
            </a:r>
            <a:endParaRPr lang="es-E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latin typeface="Algerian" pitchFamily="82" charset="0"/>
              </a:rPr>
              <a:t>Acto jurídico</a:t>
            </a:r>
            <a:endParaRPr lang="es-ES" dirty="0">
              <a:latin typeface="Algerian" pitchFamily="82" charset="0"/>
            </a:endParaRPr>
          </a:p>
        </p:txBody>
      </p:sp>
      <p:sp>
        <p:nvSpPr>
          <p:cNvPr id="3" name="2 Marcador de contenido"/>
          <p:cNvSpPr>
            <a:spLocks noGrp="1"/>
          </p:cNvSpPr>
          <p:nvPr>
            <p:ph idx="1"/>
          </p:nvPr>
        </p:nvSpPr>
        <p:spPr/>
        <p:txBody>
          <a:bodyPr>
            <a:normAutofit lnSpcReduction="10000"/>
          </a:bodyPr>
          <a:lstStyle/>
          <a:p>
            <a:r>
              <a:rPr lang="es-ES" dirty="0" smtClean="0"/>
              <a:t>La fuente mas común y originaria de las servidumbres es el acto jurídico originado de las partes ( acto jurídico bilateral) o en una sola voluntad ( acto jurídico unilateral).</a:t>
            </a:r>
          </a:p>
          <a:p>
            <a:r>
              <a:rPr lang="es-ES" dirty="0" smtClean="0"/>
              <a:t>Acto jurídico bilateral : * la compraventa.</a:t>
            </a:r>
          </a:p>
          <a:p>
            <a:pPr>
              <a:buNone/>
            </a:pPr>
            <a:r>
              <a:rPr lang="es-ES" dirty="0" smtClean="0"/>
              <a:t>                                            * la permuta.</a:t>
            </a:r>
          </a:p>
          <a:p>
            <a:pPr>
              <a:buNone/>
            </a:pPr>
            <a:r>
              <a:rPr lang="es-ES" dirty="0" smtClean="0"/>
              <a:t>                                            * el aporte en sociedad.</a:t>
            </a:r>
          </a:p>
          <a:p>
            <a:pPr>
              <a:buNone/>
            </a:pPr>
            <a:r>
              <a:rPr lang="es-ES" dirty="0" smtClean="0"/>
              <a:t>                                            * la dación en pago.  </a:t>
            </a:r>
          </a:p>
          <a:p>
            <a:pPr>
              <a:buNone/>
            </a:pPr>
            <a:endParaRPr lang="es-ES" dirty="0" smtClean="0"/>
          </a:p>
          <a:p>
            <a:r>
              <a:rPr lang="es-ES" dirty="0" smtClean="0"/>
              <a:t>Acto jurídico unilateral: * el testamento.</a:t>
            </a:r>
            <a:endParaRPr lang="es-E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fontScale="85000" lnSpcReduction="20000"/>
          </a:bodyPr>
          <a:lstStyle/>
          <a:p>
            <a:r>
              <a:rPr lang="es-ES" dirty="0" smtClean="0"/>
              <a:t>Un hecho jurídico independiente de la actividad humana también puede generar una servidumbre, como ocurre con la servidumbre natural de derrame de aguas lluvia originada en la natural situación topográfica de los predios.</a:t>
            </a:r>
          </a:p>
          <a:p>
            <a:endParaRPr lang="es-ES" dirty="0" smtClean="0"/>
          </a:p>
          <a:p>
            <a:r>
              <a:rPr lang="es-ES" dirty="0" smtClean="0"/>
              <a:t>La constitución de la servidumbre, cuyo objeto material es siempre un bien inmueble, necesita la solemnidad de la escritura publica debidamente registrada.</a:t>
            </a:r>
          </a:p>
          <a:p>
            <a:endParaRPr lang="es-ES" dirty="0" smtClean="0"/>
          </a:p>
          <a:p>
            <a:r>
              <a:rPr lang="es-ES" dirty="0" smtClean="0"/>
              <a:t>El modo de adquisición del derecho real de servidumbre originado en el negocio jurídico es la tradición, que se realiza por la inscripción del titulo en la oficina de registro del lugar de ubicación del inmueble solo con la tradición puede afirmarse la existencia del derecho real.</a:t>
            </a:r>
          </a:p>
          <a:p>
            <a:endParaRPr lang="es-E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fontScale="92500"/>
          </a:bodyPr>
          <a:lstStyle/>
          <a:p>
            <a:r>
              <a:rPr lang="es-ES" dirty="0" smtClean="0"/>
              <a:t>El titulo del derecho de servidumbre puede ser directo o expreso cuando las partes así lo determinan en un negocio jurídico, o indirecto e implícito, cuando se deriva de un negocio jurídico principal. La formas indirectas se consagran en el ART 908 y 1178.</a:t>
            </a:r>
          </a:p>
          <a:p>
            <a:r>
              <a:rPr lang="es-ES" dirty="0" smtClean="0"/>
              <a:t>¿ habrá alguna forman de suplir el titulo para la constitución de una servidumbre? El ART 940 del código civil responde a esta inquietud: “ el titulo constitutivo de servidumbre puede suplirse  por el reconocimiento expreso del dueño del predio sirviente”.</a:t>
            </a:r>
            <a:br>
              <a:rPr lang="es-ES" dirty="0" smtClean="0"/>
            </a:br>
            <a:endParaRPr lang="es-E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latin typeface="Algerian" pitchFamily="82" charset="0"/>
              </a:rPr>
              <a:t>Sentencia judicial</a:t>
            </a:r>
            <a:endParaRPr lang="es-ES" dirty="0">
              <a:latin typeface="Algerian" pitchFamily="82" charset="0"/>
            </a:endParaRPr>
          </a:p>
        </p:txBody>
      </p:sp>
      <p:sp>
        <p:nvSpPr>
          <p:cNvPr id="3" name="2 Marcador de contenido"/>
          <p:cNvSpPr>
            <a:spLocks noGrp="1"/>
          </p:cNvSpPr>
          <p:nvPr>
            <p:ph idx="1"/>
          </p:nvPr>
        </p:nvSpPr>
        <p:spPr/>
        <p:txBody>
          <a:bodyPr/>
          <a:lstStyle/>
          <a:p>
            <a:r>
              <a:rPr lang="es-ES" dirty="0" smtClean="0"/>
              <a:t>Por medio de la acción conferida se puede obtener una decisión judicial destinada a declarar la existencia de una servidumbre lega.</a:t>
            </a:r>
          </a:p>
          <a:p>
            <a:r>
              <a:rPr lang="es-ES" dirty="0" smtClean="0"/>
              <a:t>Esta acción de contenido declarativo genera una sentencia del mismo carácter en la cual el juez ratifica los hechos constitutivos del gravamen y fija las indemnizaciones a favor del propietario del predio sirviente.</a:t>
            </a:r>
          </a:p>
          <a:p>
            <a:r>
              <a:rPr lang="es-ES" dirty="0" smtClean="0"/>
              <a:t>La sentencia no crea la servidumbre; simplemente, la confirma.</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dirty="0" smtClean="0">
                <a:latin typeface="Algerian" pitchFamily="82" charset="0"/>
              </a:rPr>
              <a:t>Por destinación del padre de familia</a:t>
            </a:r>
            <a:endParaRPr lang="es-ES" sz="3200" dirty="0">
              <a:latin typeface="Algerian" pitchFamily="82" charset="0"/>
            </a:endParaRPr>
          </a:p>
        </p:txBody>
      </p:sp>
      <p:sp>
        <p:nvSpPr>
          <p:cNvPr id="3" name="2 Marcador de contenido"/>
          <p:cNvSpPr>
            <a:spLocks noGrp="1"/>
          </p:cNvSpPr>
          <p:nvPr>
            <p:ph idx="1"/>
          </p:nvPr>
        </p:nvSpPr>
        <p:spPr/>
        <p:txBody>
          <a:bodyPr/>
          <a:lstStyle/>
          <a:p>
            <a:r>
              <a:rPr lang="es-ES" dirty="0" smtClean="0"/>
              <a:t>La fuente de esta servidumbre esta en el ART 938 del C.C: “ si el dueño de un predio establece un servicio continuo y aparente a favor de otro predio que también le pertenece, y enajena después uno de ellos , o pasa a ser de diversos dueños por partición, subsistirá el mismo servicio con el carácter de servidumbre entre los dos predios, a menos que en el titulo constitutivo de la enajenación o de la partición se haya </a:t>
            </a:r>
            <a:r>
              <a:rPr lang="es-ES" dirty="0" err="1" smtClean="0"/>
              <a:t>establesido</a:t>
            </a:r>
            <a:r>
              <a:rPr lang="es-ES" dirty="0" smtClean="0"/>
              <a:t> expresamente otra cosa”.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dirty="0" smtClean="0">
                <a:latin typeface="Algerian" pitchFamily="82" charset="0"/>
              </a:rPr>
              <a:t>Requisitos para constituir la servidumbre por destinación del padre de familia</a:t>
            </a:r>
            <a:endParaRPr lang="es-ES" sz="2800" dirty="0">
              <a:latin typeface="Algerian" pitchFamily="82" charset="0"/>
            </a:endParaRPr>
          </a:p>
        </p:txBody>
      </p:sp>
      <p:sp>
        <p:nvSpPr>
          <p:cNvPr id="3" name="2 Marcador de contenido"/>
          <p:cNvSpPr>
            <a:spLocks noGrp="1"/>
          </p:cNvSpPr>
          <p:nvPr>
            <p:ph idx="1"/>
          </p:nvPr>
        </p:nvSpPr>
        <p:spPr/>
        <p:txBody>
          <a:bodyPr>
            <a:normAutofit fontScale="92500" lnSpcReduction="10000"/>
          </a:bodyPr>
          <a:lstStyle/>
          <a:p>
            <a:r>
              <a:rPr lang="es-ES" sz="2400" dirty="0" smtClean="0"/>
              <a:t>QUE LOS DOS PREDIOS ACTUALMENTE SEPARADOS  HAYAN PERTENECIDO ALO MISMO PROPIETARIO.</a:t>
            </a:r>
          </a:p>
          <a:p>
            <a:pPr>
              <a:buNone/>
            </a:pPr>
            <a:endParaRPr lang="es-ES" sz="2400" dirty="0" smtClean="0"/>
          </a:p>
          <a:p>
            <a:r>
              <a:rPr lang="es-ES" sz="2400" dirty="0" smtClean="0"/>
              <a:t>EL SERVICIO DEBE SER OBRA DEL PROPIETARI.</a:t>
            </a:r>
          </a:p>
          <a:p>
            <a:endParaRPr lang="es-ES" sz="2400" dirty="0" smtClean="0"/>
          </a:p>
          <a:p>
            <a:r>
              <a:rPr lang="es-ES" sz="2400" dirty="0" smtClean="0"/>
              <a:t>QUE POR RAZON DE ENAJENACION O PARTICION SE PRODUZCA  LA DIFERENCIACION DEL DOMINIO.</a:t>
            </a:r>
          </a:p>
          <a:p>
            <a:endParaRPr lang="es-ES" sz="2400" dirty="0" smtClean="0"/>
          </a:p>
          <a:p>
            <a:r>
              <a:rPr lang="es-ES" sz="2400" dirty="0" smtClean="0"/>
              <a:t>QUE SE TRATE DE UN SERVICIO CONTINUO APARENTE.</a:t>
            </a:r>
          </a:p>
          <a:p>
            <a:endParaRPr lang="es-ES" sz="2400" dirty="0" smtClean="0"/>
          </a:p>
          <a:p>
            <a:r>
              <a:rPr lang="es-ES" sz="2400" dirty="0" smtClean="0"/>
              <a:t>QUE LAS PARTES EN EL ACTU JURIDICO DE ENAJENACION O PARTICION NO ESTIPULEN EXPRESAMENTE OTRA COSA.</a:t>
            </a:r>
          </a:p>
          <a:p>
            <a:endParaRPr lang="es-ES"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4400" dirty="0" smtClean="0">
                <a:latin typeface="Algerian" pitchFamily="82" charset="0"/>
              </a:rPr>
              <a:t>POR PRESCRIPCION</a:t>
            </a:r>
            <a:endParaRPr lang="es-ES" sz="4400" dirty="0">
              <a:latin typeface="Algerian" pitchFamily="82" charset="0"/>
            </a:endParaRPr>
          </a:p>
        </p:txBody>
      </p:sp>
      <p:sp>
        <p:nvSpPr>
          <p:cNvPr id="3" name="2 Marcador de contenido"/>
          <p:cNvSpPr>
            <a:spLocks noGrp="1"/>
          </p:cNvSpPr>
          <p:nvPr>
            <p:ph idx="1"/>
          </p:nvPr>
        </p:nvSpPr>
        <p:spPr>
          <a:xfrm>
            <a:off x="457200" y="1935480"/>
            <a:ext cx="8229600" cy="4661872"/>
          </a:xfrm>
        </p:spPr>
        <p:txBody>
          <a:bodyPr>
            <a:normAutofit fontScale="92500" lnSpcReduction="20000"/>
          </a:bodyPr>
          <a:lstStyle/>
          <a:p>
            <a:r>
              <a:rPr lang="es-ES" dirty="0" smtClean="0"/>
              <a:t>Únicamente las servidumbre continuas y aparentes ( como la de acueducto a la vista) puede adquirirse por prescripción. </a:t>
            </a:r>
          </a:p>
          <a:p>
            <a:r>
              <a:rPr lang="es-ES" dirty="0" smtClean="0"/>
              <a:t>El tiempo de prescripción de las servidumbres continuas y aparentes es de 10 años “ contados como para la adquisición del dominio de fundos”.</a:t>
            </a:r>
          </a:p>
          <a:p>
            <a:r>
              <a:rPr lang="es-ES" dirty="0" smtClean="0"/>
              <a:t>La servidumbre de aguas lluvias, la de desagüe, la de acueducto, desde que estén a la vista se pueden adquirir por prescripción.</a:t>
            </a:r>
          </a:p>
          <a:p>
            <a:r>
              <a:rPr lang="es-ES" dirty="0" smtClean="0"/>
              <a:t>Para invocar esta prescripción especial de servidumbre no se necesita invocar buena fe puesto que el propietario del predio dominante sabe de antemano que ejerce actos posesorios sobre predio ajeno, ni tampoco necesita probar la existencia de un justo titulo.</a:t>
            </a:r>
          </a:p>
          <a:p>
            <a:endParaRPr lang="es-E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fontScale="92500"/>
          </a:bodyPr>
          <a:lstStyle/>
          <a:p>
            <a:r>
              <a:rPr lang="es-ES" dirty="0" smtClean="0"/>
              <a:t>Sobre las discontinuas e inaparentes, ni aun el goce inmemorial bastara para constituirlas; solo un titulo puede sustentar su adquisición. </a:t>
            </a:r>
          </a:p>
          <a:p>
            <a:r>
              <a:rPr lang="es-ES" dirty="0" smtClean="0"/>
              <a:t>Las servidumbres discontinuas implican para el dueño del predio sirviente permitir actos de mera tolerancia de los que no resulta gravamen ni da fundamento a prescripción alguna.  </a:t>
            </a:r>
          </a:p>
          <a:p>
            <a:r>
              <a:rPr lang="es-ES" dirty="0" smtClean="0"/>
              <a:t>Las inaparentes no admiten prescripción por que la posesión no es publica, no se realiza a los ojos de todo el mundo. Sobre un acueducto enterrado a dos metros de profundidad no pueden presentarse actos posesorios. </a:t>
            </a:r>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latin typeface="Algerian" pitchFamily="82" charset="0"/>
              </a:rPr>
              <a:t>definición</a:t>
            </a:r>
            <a:endParaRPr lang="es-ES" dirty="0">
              <a:latin typeface="Algerian" pitchFamily="82" charset="0"/>
            </a:endParaRPr>
          </a:p>
        </p:txBody>
      </p:sp>
      <p:sp>
        <p:nvSpPr>
          <p:cNvPr id="3" name="2 Marcador de contenido"/>
          <p:cNvSpPr>
            <a:spLocks noGrp="1"/>
          </p:cNvSpPr>
          <p:nvPr>
            <p:ph idx="1"/>
          </p:nvPr>
        </p:nvSpPr>
        <p:spPr/>
        <p:txBody>
          <a:bodyPr>
            <a:normAutofit/>
          </a:bodyPr>
          <a:lstStyle/>
          <a:p>
            <a:r>
              <a:rPr lang="es-ES" sz="2400" dirty="0" smtClean="0">
                <a:latin typeface="Comic Sans MS" pitchFamily="66" charset="0"/>
              </a:rPr>
              <a:t>El articulo </a:t>
            </a:r>
            <a:r>
              <a:rPr lang="es-ES" sz="2400" dirty="0" smtClean="0">
                <a:solidFill>
                  <a:srgbClr val="FF0000"/>
                </a:solidFill>
                <a:latin typeface="Comic Sans MS" pitchFamily="66" charset="0"/>
              </a:rPr>
              <a:t>879</a:t>
            </a:r>
            <a:r>
              <a:rPr lang="es-ES" sz="2400" dirty="0" smtClean="0">
                <a:solidFill>
                  <a:schemeClr val="tx1">
                    <a:lumMod val="95000"/>
                    <a:lumOff val="5000"/>
                  </a:schemeClr>
                </a:solidFill>
                <a:latin typeface="Comic Sans MS" pitchFamily="66" charset="0"/>
              </a:rPr>
              <a:t> del código civil define la servidumbre predial o simple servidumbre, es un gravamen impuesto sobre un predio, en utilidad de otro predio de distinto dueño.</a:t>
            </a:r>
          </a:p>
          <a:p>
            <a:r>
              <a:rPr lang="es-ES" sz="2400" dirty="0" smtClean="0">
                <a:solidFill>
                  <a:schemeClr val="tx1">
                    <a:lumMod val="95000"/>
                    <a:lumOff val="5000"/>
                  </a:schemeClr>
                </a:solidFill>
                <a:latin typeface="Comic Sans MS" pitchFamily="66" charset="0"/>
              </a:rPr>
              <a:t>La servidumbre es un derecho real inmueble por el cual un predio llamado dominante se aprovecha del gravamen o carga impuesta a otro predio, denominado sirviente, con el presupuesto de que ambos predios pertenezcan a distinto dueño.</a:t>
            </a:r>
          </a:p>
          <a:p>
            <a:pPr>
              <a:buNone/>
            </a:pPr>
            <a:endParaRPr lang="es-ES" sz="2400" dirty="0">
              <a:latin typeface="Comic Sans MS" pitchFamily="66"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latin typeface="Algerian" pitchFamily="82" charset="0"/>
              </a:rPr>
              <a:t>Por la ley</a:t>
            </a:r>
            <a:endParaRPr lang="es-ES" dirty="0">
              <a:latin typeface="Algerian" pitchFamily="82" charset="0"/>
            </a:endParaRPr>
          </a:p>
        </p:txBody>
      </p:sp>
      <p:sp>
        <p:nvSpPr>
          <p:cNvPr id="3" name="2 Marcador de contenido"/>
          <p:cNvSpPr>
            <a:spLocks noGrp="1"/>
          </p:cNvSpPr>
          <p:nvPr>
            <p:ph idx="1"/>
          </p:nvPr>
        </p:nvSpPr>
        <p:spPr>
          <a:xfrm>
            <a:off x="457200" y="1935480"/>
            <a:ext cx="8229600" cy="4661872"/>
          </a:xfrm>
        </p:spPr>
        <p:txBody>
          <a:bodyPr>
            <a:normAutofit fontScale="92500" lnSpcReduction="10000"/>
          </a:bodyPr>
          <a:lstStyle/>
          <a:p>
            <a:r>
              <a:rPr lang="es-ES" dirty="0" smtClean="0"/>
              <a:t>Cuando las servidumbres se imponen por encima de la voluntad del dueño del predio sirviente, ocurre lo que algunos autores denominan una expropiación por causa o naturaleza privada. Estas son las servidumbres legales, que pueden ser de utilidad publica y particular.</a:t>
            </a:r>
          </a:p>
          <a:p>
            <a:endParaRPr lang="es-ES" dirty="0" smtClean="0"/>
          </a:p>
          <a:p>
            <a:r>
              <a:rPr lang="es-ES" dirty="0" smtClean="0"/>
              <a:t>En las servidumbres legales de uso publico no se ve muy clara la existencia de un predio dominante. Generalmente se establece a favor de la comunidad entera, sin un beneficio a favor de un predio o fundo. EJ: el acueducto de un municipio recorre varias propiedades, y el predio dominante no existe física o corporalmente, ya que el beneficio lo recibe la comunidad.</a:t>
            </a:r>
          </a:p>
          <a:p>
            <a:endParaRPr lang="es-E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dirty="0" smtClean="0">
                <a:latin typeface="Algerian" pitchFamily="82" charset="0"/>
              </a:rPr>
              <a:t>Derechos y obligaciones generados de la servidumbre </a:t>
            </a:r>
            <a:endParaRPr lang="es-ES" sz="3600" dirty="0">
              <a:latin typeface="Algerian" pitchFamily="82" charset="0"/>
            </a:endParaRPr>
          </a:p>
        </p:txBody>
      </p:sp>
      <p:sp>
        <p:nvSpPr>
          <p:cNvPr id="3" name="2 Marcador de contenido"/>
          <p:cNvSpPr>
            <a:spLocks noGrp="1"/>
          </p:cNvSpPr>
          <p:nvPr>
            <p:ph idx="1"/>
          </p:nvPr>
        </p:nvSpPr>
        <p:spPr/>
        <p:txBody>
          <a:bodyPr>
            <a:normAutofit lnSpcReduction="10000"/>
          </a:bodyPr>
          <a:lstStyle/>
          <a:p>
            <a:r>
              <a:rPr lang="es-ES" dirty="0" smtClean="0"/>
              <a:t>Tanto el dueño del predio dominante como el dueño del predio sirviente tienen derechos que ejercer  y obligaciones que cumplir.</a:t>
            </a:r>
          </a:p>
          <a:p>
            <a:r>
              <a:rPr lang="es-ES" sz="2000" dirty="0" smtClean="0"/>
              <a:t>DERECHOS Y OBLIGACIONES DEL PROPIETARIO DEL PREDIO DOMINANTE: </a:t>
            </a:r>
          </a:p>
          <a:p>
            <a:r>
              <a:rPr lang="es-ES" dirty="0" smtClean="0"/>
              <a:t>Quien tiene derecho a una servidumbre lo tiene igualmente a los medios para poder ejercerla ( C.C Art.885) “el que tiene derecho a sacar agua de una fuente, situada en la heredad vecina, tiene el derecho de transito para ir a ella, aunque no se halla establecido expresamente en el titulo”.</a:t>
            </a:r>
            <a:endParaRPr lang="es-E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lnSpcReduction="10000"/>
          </a:bodyPr>
          <a:lstStyle/>
          <a:p>
            <a:r>
              <a:rPr lang="es-ES" dirty="0" smtClean="0"/>
              <a:t>El dueño del predio dominante puede ejercitar las obras necesarias para aprovechare de la servidumbre ( C.C Art 886 ). El dueño del predio sirviente debe soportar la ejecución de obras necesarias para que la servidumbre cumpla con su objetivo, con tal de que se desarrollen en el tiempo y modo que ocasionen un menor perjuicio.</a:t>
            </a:r>
          </a:p>
          <a:p>
            <a:r>
              <a:rPr lang="es-ES" dirty="0" smtClean="0"/>
              <a:t>El titular del predio dominante no puede hacer nada que agrave la servidumbre en el predio sirviente: el predio dominante cauce el menor perjuicio posible al predio gravado.</a:t>
            </a:r>
          </a:p>
          <a:p>
            <a:endParaRPr lang="es-E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ES" sz="4000" dirty="0" smtClean="0">
                <a:latin typeface="Algerian" pitchFamily="82" charset="0"/>
              </a:rPr>
              <a:t>DERECHOS Y OBLIGACIONES DEL PROPIETARIO SIRVIENTE </a:t>
            </a:r>
            <a:endParaRPr lang="es-ES" sz="4000" dirty="0">
              <a:latin typeface="Algerian" pitchFamily="82" charset="0"/>
            </a:endParaRPr>
          </a:p>
        </p:txBody>
      </p:sp>
      <p:sp>
        <p:nvSpPr>
          <p:cNvPr id="3" name="2 Marcador de contenido"/>
          <p:cNvSpPr>
            <a:spLocks noGrp="1"/>
          </p:cNvSpPr>
          <p:nvPr>
            <p:ph idx="1"/>
          </p:nvPr>
        </p:nvSpPr>
        <p:spPr/>
        <p:txBody>
          <a:bodyPr>
            <a:normAutofit lnSpcReduction="10000"/>
          </a:bodyPr>
          <a:lstStyle/>
          <a:p>
            <a:r>
              <a:rPr lang="es-ES" dirty="0" smtClean="0"/>
              <a:t>No puede adelantar, disminuir ni hacer mas incomoda para el predio dominante la servidumbre con que esta agravado el suyo (C.C Art 887). Si ejecutara una obra causante de un perjuicio debe repararlo y hacer volver las cosas a su estado anterior.</a:t>
            </a:r>
          </a:p>
          <a:p>
            <a:r>
              <a:rPr lang="es-ES" dirty="0" smtClean="0"/>
              <a:t>Puede solicitar la cancelación de la servidumbre cuando no sea indispensable.</a:t>
            </a:r>
          </a:p>
          <a:p>
            <a:r>
              <a:rPr lang="es-ES" dirty="0" smtClean="0"/>
              <a:t>Puede servirse de la servidumbre de acuerdo con el uso que le de el predio dominante. Eje: si la servidumbre es de transito, el dueño del predio sirviente puede utilizar la faja que hay dentro de su predio para el mismo fin.</a:t>
            </a:r>
            <a:endParaRPr lang="es-E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EXTINCIÒN DE LA SERVIDUMBRE  (C.C ART 942)</a:t>
            </a:r>
            <a:endParaRPr lang="es-ES" dirty="0"/>
          </a:p>
        </p:txBody>
      </p:sp>
      <p:sp>
        <p:nvSpPr>
          <p:cNvPr id="3" name="2 Marcador de contenido"/>
          <p:cNvSpPr>
            <a:spLocks noGrp="1"/>
          </p:cNvSpPr>
          <p:nvPr>
            <p:ph idx="1"/>
          </p:nvPr>
        </p:nvSpPr>
        <p:spPr>
          <a:xfrm>
            <a:off x="457200" y="1935480"/>
            <a:ext cx="8229600" cy="4922520"/>
          </a:xfrm>
        </p:spPr>
        <p:txBody>
          <a:bodyPr>
            <a:normAutofit fontScale="92500" lnSpcReduction="10000"/>
          </a:bodyPr>
          <a:lstStyle/>
          <a:p>
            <a:pPr>
              <a:buFont typeface="Arial" pitchFamily="34" charset="0"/>
              <a:buChar char="•"/>
            </a:pPr>
            <a:r>
              <a:rPr lang="es-ES" dirty="0" smtClean="0"/>
              <a:t> POR LA RESOLUCION DEL DERECHO DEL QUE LAS HA CONSTITUIDO ( C.C Art 942 # 1).</a:t>
            </a:r>
          </a:p>
          <a:p>
            <a:pPr>
              <a:buFont typeface="Arial" pitchFamily="34" charset="0"/>
              <a:buChar char="•"/>
            </a:pPr>
            <a:r>
              <a:rPr lang="es-ES" dirty="0" smtClean="0"/>
              <a:t>POR LA LLEGADA DEL DIA O DE LA CONDICION (C.C Art 942 # 2 ). Una servidumbre voluntaria puede someterse a un plazo o a una condición.</a:t>
            </a:r>
          </a:p>
          <a:p>
            <a:pPr>
              <a:buFont typeface="Arial" pitchFamily="34" charset="0"/>
              <a:buChar char="•"/>
            </a:pPr>
            <a:r>
              <a:rPr lang="es-ES" dirty="0" smtClean="0"/>
              <a:t>La condición es un hecho futuro e incierto del cual depende el nacimiento o la resolución de un derecho. si la llegada del hecho puesto como condición tiene como efecto extinguir el derecho, la condición es resolutoria y por lo tanto, una servidumbre sometida a sus efectos se resuelve por tal causa si se cumple el hecho puesto como condición.</a:t>
            </a:r>
          </a:p>
          <a:p>
            <a:pPr>
              <a:buFont typeface="Arial" pitchFamily="34" charset="0"/>
              <a:buChar char="•"/>
            </a:pPr>
            <a:r>
              <a:rPr lang="es-ES" dirty="0" smtClean="0"/>
              <a:t>Si se establece una servidumbre pare regir  un plazo determinado (hecho futuro y cierto), cumplido el plazo se extingue la servidumbre. </a:t>
            </a:r>
          </a:p>
          <a:p>
            <a:pPr>
              <a:buFont typeface="Arial" pitchFamily="34" charset="0"/>
              <a:buChar char="•"/>
            </a:pPr>
            <a:endParaRPr lang="es-ES"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latin typeface="Algerian" pitchFamily="82" charset="0"/>
              </a:rPr>
              <a:t>Por confusión</a:t>
            </a:r>
            <a:endParaRPr lang="es-ES" dirty="0">
              <a:latin typeface="Algerian" pitchFamily="82" charset="0"/>
            </a:endParaRPr>
          </a:p>
        </p:txBody>
      </p:sp>
      <p:sp>
        <p:nvSpPr>
          <p:cNvPr id="3" name="2 Marcador de contenido"/>
          <p:cNvSpPr>
            <a:spLocks noGrp="1"/>
          </p:cNvSpPr>
          <p:nvPr>
            <p:ph idx="1"/>
          </p:nvPr>
        </p:nvSpPr>
        <p:spPr/>
        <p:txBody>
          <a:bodyPr>
            <a:normAutofit lnSpcReduction="10000"/>
          </a:bodyPr>
          <a:lstStyle/>
          <a:p>
            <a:r>
              <a:rPr lang="es-ES" dirty="0" smtClean="0"/>
              <a:t>La confusión es un modo particular mediante el cual se extinguen sus efectos cuando en una misma persona se reúnen las calidades de deudor y acreedor.</a:t>
            </a:r>
          </a:p>
          <a:p>
            <a:r>
              <a:rPr lang="es-ES" dirty="0" smtClean="0"/>
              <a:t>Desde el derecho romano se ha afirmado que nadie pude ser deudos de si mismo.</a:t>
            </a:r>
          </a:p>
          <a:p>
            <a:r>
              <a:rPr lang="es-ES" dirty="0" smtClean="0"/>
              <a:t>Le usufructo, la propiedad fiduciaria y las servidumbres, pueden extinguirse por confusión. </a:t>
            </a:r>
          </a:p>
          <a:p>
            <a:r>
              <a:rPr lang="es-ES" dirty="0" smtClean="0"/>
              <a:t>En una servidumbre, cuando de manera irrevocable y perfecta los dos predios (dominante y sirviente) aparecen en cabeza de un mismo propietario, la servidumbre desaparece.</a:t>
            </a:r>
          </a:p>
          <a:p>
            <a:endParaRPr lang="es-E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dirty="0" smtClean="0">
                <a:latin typeface="Algerian" pitchFamily="82" charset="0"/>
              </a:rPr>
              <a:t>Por la renuncia del dueño del predio dominante</a:t>
            </a:r>
            <a:endParaRPr lang="es-ES" sz="3200" dirty="0">
              <a:latin typeface="Algerian" pitchFamily="82" charset="0"/>
            </a:endParaRPr>
          </a:p>
        </p:txBody>
      </p:sp>
      <p:sp>
        <p:nvSpPr>
          <p:cNvPr id="3" name="2 Marcador de contenido"/>
          <p:cNvSpPr>
            <a:spLocks noGrp="1"/>
          </p:cNvSpPr>
          <p:nvPr>
            <p:ph idx="1"/>
          </p:nvPr>
        </p:nvSpPr>
        <p:spPr/>
        <p:txBody>
          <a:bodyPr/>
          <a:lstStyle/>
          <a:p>
            <a:r>
              <a:rPr lang="es-ES" dirty="0" smtClean="0"/>
              <a:t>El ART 15 del código civil preceptúa que los derechos patrimoniales pueden renunciarse, siempre que tal renuncia mire el interés particular del renunciante.</a:t>
            </a:r>
          </a:p>
          <a:p>
            <a:r>
              <a:rPr lang="es-ES" dirty="0" smtClean="0"/>
              <a:t>Como la renuncia implica una modificación en los muebles sirviente y dominante, debe expresarse en una escritura publica debidamente registrada, en orden a que surtan plenos efectos jurídicos.</a:t>
            </a:r>
          </a:p>
          <a:p>
            <a:r>
              <a:rPr lang="es-ES" dirty="0" smtClean="0"/>
              <a:t>También puede lograrse mediante pronunciamiento jurisdiccional, en sentencia registra da en el folio real de cada inmueble.</a:t>
            </a:r>
            <a:endParaRPr lang="es-E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latin typeface="Algerian" pitchFamily="82" charset="0"/>
              </a:rPr>
              <a:t>Por el no uso</a:t>
            </a:r>
            <a:endParaRPr lang="es-ES" dirty="0">
              <a:latin typeface="Algerian" pitchFamily="82" charset="0"/>
            </a:endParaRPr>
          </a:p>
        </p:txBody>
      </p:sp>
      <p:sp>
        <p:nvSpPr>
          <p:cNvPr id="3" name="2 Marcador de contenido"/>
          <p:cNvSpPr>
            <a:spLocks noGrp="1"/>
          </p:cNvSpPr>
          <p:nvPr>
            <p:ph idx="1"/>
          </p:nvPr>
        </p:nvSpPr>
        <p:spPr>
          <a:xfrm>
            <a:off x="457200" y="1935480"/>
            <a:ext cx="8229600" cy="4922520"/>
          </a:xfrm>
        </p:spPr>
        <p:txBody>
          <a:bodyPr>
            <a:normAutofit fontScale="85000" lnSpcReduction="20000"/>
          </a:bodyPr>
          <a:lstStyle/>
          <a:p>
            <a:r>
              <a:rPr lang="es-ES" dirty="0" smtClean="0"/>
              <a:t>Las servidumbres prescriben estrictamente por no usarlas o gozarlas durante un periodo de 10 años. La prescripción que surge en este caso es las extintiva o liberatoria, y se dirige a liberar del gravamen al predio sirviente.</a:t>
            </a:r>
          </a:p>
          <a:p>
            <a:pPr>
              <a:buNone/>
            </a:pPr>
            <a:endParaRPr lang="es-ES" dirty="0" smtClean="0"/>
          </a:p>
          <a:p>
            <a:r>
              <a:rPr lang="es-ES" dirty="0" smtClean="0"/>
              <a:t>POR PERDIDA DE LA COSA O POR IMPOSIBILIDAD DE USARLA: sobre cosas inexistentes o sobre las cuales no se puede ejercer el derecho, no puede haber servidumbre.</a:t>
            </a:r>
          </a:p>
          <a:p>
            <a:pPr>
              <a:buNone/>
            </a:pPr>
            <a:r>
              <a:rPr lang="es-ES" dirty="0" smtClean="0"/>
              <a:t>   EJ: si una casa que goza de una servidumbre de vista es demolida, la servidumbre desaparece.</a:t>
            </a:r>
          </a:p>
          <a:p>
            <a:r>
              <a:rPr lang="es-ES" dirty="0" smtClean="0"/>
              <a:t> si desaparece la causa que genera el no uso de la servidumbre, esta revive automáticamente.</a:t>
            </a:r>
          </a:p>
          <a:p>
            <a:r>
              <a:rPr lang="es-ES" dirty="0" smtClean="0"/>
              <a:t>“ si cesa la servidumbre por hallarse las cosas en tal estado que no sea posible usar de ellas, revivirá desde que deje de existir la imposibilidad, con tal que esto suceda antes de a ver transcurrido veinte años”. </a:t>
            </a:r>
            <a:endParaRPr lang="es-E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rot="21447439">
            <a:off x="914400" y="274638"/>
            <a:ext cx="7772400" cy="1143000"/>
          </a:xfrm>
        </p:spPr>
        <p:txBody>
          <a:bodyPr>
            <a:normAutofit fontScale="90000"/>
          </a:bodyPr>
          <a:lstStyle/>
          <a:p>
            <a:pPr algn="ctr"/>
            <a:r>
              <a:rPr lang="es-ES" dirty="0" smtClean="0">
                <a:solidFill>
                  <a:srgbClr val="002060"/>
                </a:solidFill>
                <a:latin typeface="Arial Black" pitchFamily="34" charset="0"/>
              </a:rPr>
              <a:t>SERVIDUMBRES EN PARTICULAR</a:t>
            </a:r>
            <a:endParaRPr lang="es-ES" dirty="0">
              <a:solidFill>
                <a:srgbClr val="002060"/>
              </a:solidFill>
              <a:latin typeface="Arial Black" pitchFamily="34" charset="0"/>
            </a:endParaRPr>
          </a:p>
        </p:txBody>
      </p:sp>
      <p:sp>
        <p:nvSpPr>
          <p:cNvPr id="3" name="2 Marcador de contenido"/>
          <p:cNvSpPr>
            <a:spLocks noGrp="1"/>
          </p:cNvSpPr>
          <p:nvPr>
            <p:ph sz="quarter" idx="1"/>
          </p:nvPr>
        </p:nvSpPr>
        <p:spPr>
          <a:xfrm>
            <a:off x="785786" y="1357298"/>
            <a:ext cx="7901014" cy="5000660"/>
          </a:xfrm>
        </p:spPr>
        <p:txBody>
          <a:bodyPr>
            <a:normAutofit/>
          </a:bodyPr>
          <a:lstStyle/>
          <a:p>
            <a:pPr algn="ctr"/>
            <a:r>
              <a:rPr lang="es-ES" sz="2400" b="1" dirty="0" smtClean="0">
                <a:solidFill>
                  <a:srgbClr val="C00000"/>
                </a:solidFill>
              </a:rPr>
              <a:t>SERVIDUMBRE NATURAL</a:t>
            </a:r>
          </a:p>
          <a:p>
            <a:r>
              <a:rPr lang="es-ES" sz="2000" dirty="0" smtClean="0">
                <a:solidFill>
                  <a:schemeClr val="tx1">
                    <a:lumMod val="95000"/>
                    <a:lumOff val="5000"/>
                  </a:schemeClr>
                </a:solidFill>
              </a:rPr>
              <a:t>La única servidumbre natural que existe es la de libre descenso de aguas, consagrada en el </a:t>
            </a:r>
            <a:r>
              <a:rPr lang="es-ES" sz="2000" dirty="0" smtClean="0">
                <a:solidFill>
                  <a:srgbClr val="C00000"/>
                </a:solidFill>
              </a:rPr>
              <a:t>articulo 891 del código civil:</a:t>
            </a:r>
          </a:p>
          <a:p>
            <a:endParaRPr lang="es-ES" sz="2000" dirty="0" smtClean="0">
              <a:solidFill>
                <a:schemeClr val="tx1">
                  <a:lumMod val="95000"/>
                  <a:lumOff val="5000"/>
                </a:schemeClr>
              </a:solidFill>
            </a:endParaRPr>
          </a:p>
          <a:p>
            <a:r>
              <a:rPr lang="es-ES" sz="2000" dirty="0" smtClean="0">
                <a:solidFill>
                  <a:schemeClr val="tx1">
                    <a:lumMod val="95000"/>
                    <a:lumOff val="5000"/>
                  </a:schemeClr>
                </a:solidFill>
              </a:rPr>
              <a:t>El predio inferior está sujeto a recibir las aguas que descienden del predio superior naturalmente, es decir, sin que la mano del hombre contribuya a ello.</a:t>
            </a:r>
          </a:p>
          <a:p>
            <a:r>
              <a:rPr lang="es-ES" sz="2000" dirty="0" smtClean="0">
                <a:solidFill>
                  <a:schemeClr val="tx1">
                    <a:lumMod val="95000"/>
                    <a:lumOff val="5000"/>
                  </a:schemeClr>
                </a:solidFill>
              </a:rPr>
              <a:t>No se puede, por consiguiente, dirigir un albañal o acequia sobre el predio vecino, si no se ha constituido esta servidumbre especial.</a:t>
            </a:r>
          </a:p>
          <a:p>
            <a:r>
              <a:rPr lang="es-ES" sz="2000" dirty="0" smtClean="0">
                <a:solidFill>
                  <a:schemeClr val="tx1">
                    <a:lumMod val="95000"/>
                    <a:lumOff val="5000"/>
                  </a:schemeClr>
                </a:solidFill>
              </a:rPr>
              <a:t>En el predio servil no se puede hacer cosa alguna que estorbe la servidumbre natural, ni &lt;sic&gt; el predio dominante, que la grave.</a:t>
            </a:r>
          </a:p>
          <a:p>
            <a:pPr>
              <a:buNone/>
            </a:pPr>
            <a:endParaRPr lang="es-ES" sz="20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642910" y="285728"/>
            <a:ext cx="8043890" cy="5734072"/>
          </a:xfrm>
        </p:spPr>
        <p:txBody>
          <a:bodyPr>
            <a:normAutofit/>
          </a:bodyPr>
          <a:lstStyle/>
          <a:p>
            <a:pPr algn="ctr"/>
            <a:r>
              <a:rPr lang="es-ES" sz="2400" b="1" dirty="0" smtClean="0">
                <a:solidFill>
                  <a:srgbClr val="C00000"/>
                </a:solidFill>
              </a:rPr>
              <a:t>SERVIDUMBRE DE USO DE LAS RIBERAS O DE FLOTE A LA SIRGA.</a:t>
            </a:r>
          </a:p>
          <a:p>
            <a:pPr algn="just"/>
            <a:r>
              <a:rPr lang="es-ES" sz="2000" dirty="0" smtClean="0"/>
              <a:t>Los dueños de las riberas serán obligados a dejar libre el espacio necesario para la navegación o flote a la sirga, y tolerarán que los navegantes saquen sus barcas y balsas a tierra, las aseguren a los árboles, las carmenen, saquen sus velas, compren los efectos que libremente quieran vendérseles, y vendan a los riberanos los suyos; pero sin permiso del respectivo riberano y de la autoridad local no podrán establecer ventas públicas.</a:t>
            </a:r>
          </a:p>
          <a:p>
            <a:pPr algn="just"/>
            <a:r>
              <a:rPr lang="es-ES" sz="2000" dirty="0" smtClean="0"/>
              <a:t>El propietario riberano no podrá cortar el árbol a que actualmente estuviere atada una nave, barca o balsa.</a:t>
            </a:r>
          </a:p>
          <a:p>
            <a:pPr algn="just"/>
            <a:endParaRPr lang="es-ES" sz="2000" dirty="0" smtClean="0"/>
          </a:p>
          <a:p>
            <a:pPr algn="just"/>
            <a:r>
              <a:rPr lang="es-ES" sz="2000" dirty="0" smtClean="0">
                <a:solidFill>
                  <a:srgbClr val="C00000"/>
                </a:solidFill>
              </a:rPr>
              <a:t>El articulo 118 del decreto 2811.</a:t>
            </a:r>
          </a:p>
          <a:p>
            <a:endParaRPr lang="es-ES" sz="20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latin typeface="Algerian" pitchFamily="82" charset="0"/>
              </a:rPr>
              <a:t>Elementos de la definición</a:t>
            </a:r>
            <a:endParaRPr lang="es-ES" dirty="0">
              <a:latin typeface="Algerian" pitchFamily="82" charset="0"/>
            </a:endParaRPr>
          </a:p>
        </p:txBody>
      </p:sp>
      <p:sp>
        <p:nvSpPr>
          <p:cNvPr id="3" name="2 Marcador de contenido"/>
          <p:cNvSpPr>
            <a:spLocks noGrp="1"/>
          </p:cNvSpPr>
          <p:nvPr>
            <p:ph idx="1"/>
          </p:nvPr>
        </p:nvSpPr>
        <p:spPr/>
        <p:txBody>
          <a:bodyPr/>
          <a:lstStyle/>
          <a:p>
            <a:r>
              <a:rPr lang="es-ES" dirty="0" smtClean="0"/>
              <a:t>ES UN DERECHO REAL: </a:t>
            </a:r>
            <a:r>
              <a:rPr lang="es-ES" sz="2400" dirty="0" smtClean="0">
                <a:latin typeface="Comic Sans MS" pitchFamily="66" charset="0"/>
              </a:rPr>
              <a:t> la carga o gravamen se impone a favor de un predio sin consideración a determinada persona. Si el dueño del predio lo vende a otra persona, la obligación impuesta por la servidumbre sigue su curso normal. La servidumbre sirve a todos los propietarios presentes o futuros.</a:t>
            </a:r>
          </a:p>
          <a:p>
            <a:pPr>
              <a:buNone/>
            </a:pPr>
            <a:r>
              <a:rPr lang="es-ES" sz="2400" dirty="0" smtClean="0">
                <a:latin typeface="Comic Sans MS" pitchFamily="66" charset="0"/>
              </a:rPr>
              <a:t>   </a:t>
            </a:r>
            <a:r>
              <a:rPr lang="es-ES" sz="2400" dirty="0" smtClean="0">
                <a:solidFill>
                  <a:srgbClr val="FF0000"/>
                </a:solidFill>
                <a:latin typeface="Comic Sans MS" pitchFamily="66" charset="0"/>
              </a:rPr>
              <a:t>EL ART 665 C.C LO MENCIONA COMO UN DERECHO REAL.</a:t>
            </a:r>
            <a:endParaRPr lang="es-E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500034" y="357166"/>
            <a:ext cx="8186766" cy="5662634"/>
          </a:xfrm>
        </p:spPr>
        <p:txBody>
          <a:bodyPr>
            <a:noAutofit/>
          </a:bodyPr>
          <a:lstStyle/>
          <a:p>
            <a:pPr algn="ctr"/>
            <a:r>
              <a:rPr lang="es-ES" sz="2000" b="1" dirty="0" smtClean="0">
                <a:solidFill>
                  <a:srgbClr val="C00000"/>
                </a:solidFill>
              </a:rPr>
              <a:t>SERVIDUMBRE DE DEMARCACION</a:t>
            </a:r>
          </a:p>
          <a:p>
            <a:pPr algn="ctr"/>
            <a:r>
              <a:rPr lang="es-ES" sz="2000" dirty="0" smtClean="0">
                <a:solidFill>
                  <a:srgbClr val="C00000"/>
                </a:solidFill>
              </a:rPr>
              <a:t>Articulo 900 Código Civil</a:t>
            </a:r>
          </a:p>
          <a:p>
            <a:r>
              <a:rPr lang="es-ES" sz="2000" dirty="0" smtClean="0"/>
              <a:t>Todo dueño de un predio tiene derecho a que se fijen los limites que los separan de los predios lindantes, y podrá exigir a los respectivos dueños que concurran a ello, haciéndose la demarcación a expensas comunes. </a:t>
            </a:r>
          </a:p>
          <a:p>
            <a:pPr algn="ctr"/>
            <a:r>
              <a:rPr lang="es-ES" sz="2000" b="1" dirty="0" smtClean="0">
                <a:solidFill>
                  <a:srgbClr val="C00000"/>
                </a:solidFill>
              </a:rPr>
              <a:t>Características de la acción demarcación</a:t>
            </a:r>
          </a:p>
          <a:p>
            <a:r>
              <a:rPr lang="es-ES" sz="2000" dirty="0" smtClean="0"/>
              <a:t>La determinación del alcance territorial o espacial del dominio es de interés reciproco, resultando beneficiados los dos predios.</a:t>
            </a:r>
          </a:p>
          <a:p>
            <a:r>
              <a:rPr lang="es-ES" sz="2000" dirty="0" smtClean="0"/>
              <a:t>La acción demarcatoria es real porque se funda en el dominio que es un derecho real.</a:t>
            </a:r>
          </a:p>
          <a:p>
            <a:r>
              <a:rPr lang="es-ES" sz="2000" dirty="0" smtClean="0"/>
              <a:t>La demarcación es una operación contradictoria porque requiere concurso de los propietarios de los predios contiguos.</a:t>
            </a:r>
          </a:p>
          <a:p>
            <a:r>
              <a:rPr lang="es-ES" sz="2000" dirty="0" smtClean="0"/>
              <a:t>La demarcación es una operación declarativa, por que no hace sino declarar o confirmar un estado de cosas preexistentes.</a:t>
            </a:r>
          </a:p>
          <a:p>
            <a:pPr algn="ctr"/>
            <a:endParaRPr lang="es-ES" sz="2000" b="1" dirty="0">
              <a:solidFill>
                <a:srgbClr val="C00000"/>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500034" y="357166"/>
            <a:ext cx="8186766" cy="5662634"/>
          </a:xfrm>
        </p:spPr>
        <p:txBody>
          <a:bodyPr/>
          <a:lstStyle/>
          <a:p>
            <a:endParaRPr lang="es-ES" sz="2000" dirty="0" smtClean="0"/>
          </a:p>
          <a:p>
            <a:r>
              <a:rPr lang="es-ES" sz="2000" dirty="0" smtClean="0"/>
              <a:t>La acción demarcatoria debe ser propuesta por todo dueño de un predio.</a:t>
            </a:r>
          </a:p>
          <a:p>
            <a:endParaRPr lang="es-ES" sz="2000" dirty="0" smtClean="0"/>
          </a:p>
          <a:p>
            <a:r>
              <a:rPr lang="es-ES" sz="2000" dirty="0" smtClean="0"/>
              <a:t>El objeto de  la Demarcación consiste en fijar los limites que separan un predio de otro contiguo.</a:t>
            </a:r>
          </a:p>
          <a:p>
            <a:endParaRPr lang="es-ES" sz="2000" dirty="0" smtClean="0"/>
          </a:p>
          <a:p>
            <a:r>
              <a:rPr lang="es-ES" sz="2000" dirty="0" smtClean="0"/>
              <a:t>Los linderos deberán hacerse tomando como base los títulos de Dominio que presentan los interesados.</a:t>
            </a:r>
          </a:p>
          <a:p>
            <a:endParaRPr lang="es-E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500034" y="357166"/>
            <a:ext cx="8186766" cy="5662634"/>
          </a:xfrm>
        </p:spPr>
        <p:txBody>
          <a:bodyPr>
            <a:normAutofit/>
          </a:bodyPr>
          <a:lstStyle/>
          <a:p>
            <a:pPr algn="ctr"/>
            <a:r>
              <a:rPr lang="es-ES" sz="2400" b="1" dirty="0" smtClean="0">
                <a:solidFill>
                  <a:srgbClr val="C00000"/>
                </a:solidFill>
              </a:rPr>
              <a:t>Servidumbre de Cerramiento</a:t>
            </a:r>
          </a:p>
          <a:p>
            <a:endParaRPr lang="es-ES" sz="2000" dirty="0" smtClean="0"/>
          </a:p>
          <a:p>
            <a:pPr algn="just"/>
            <a:r>
              <a:rPr lang="es-ES" sz="2000" dirty="0" smtClean="0">
                <a:solidFill>
                  <a:srgbClr val="C00000"/>
                </a:solidFill>
              </a:rPr>
              <a:t>El articulo 902 del Código Civil </a:t>
            </a:r>
            <a:r>
              <a:rPr lang="es-ES" sz="2000" dirty="0" smtClean="0"/>
              <a:t>se refiere a esta servidumbre, así:</a:t>
            </a:r>
          </a:p>
          <a:p>
            <a:pPr algn="just"/>
            <a:r>
              <a:rPr lang="es-ES" sz="2000" dirty="0" smtClean="0"/>
              <a:t>El dueño de un predio tiene derecho para cerrarlo o cercarlo por todas partes, sin perjuicio de las servidumbres constituidas a favor de otros predios.</a:t>
            </a:r>
          </a:p>
          <a:p>
            <a:pPr algn="just"/>
            <a:r>
              <a:rPr lang="es-ES" sz="2000" dirty="0" smtClean="0"/>
              <a:t>El cerramiento podrá consistir en paredes, fosos, cercas vivas o muertas.</a:t>
            </a:r>
          </a:p>
          <a:p>
            <a:pPr algn="ctr"/>
            <a:r>
              <a:rPr lang="es-ES" sz="2400" b="1" dirty="0" smtClean="0">
                <a:solidFill>
                  <a:srgbClr val="C00000"/>
                </a:solidFill>
              </a:rPr>
              <a:t>Dominio de las cercas</a:t>
            </a:r>
          </a:p>
          <a:p>
            <a:pPr algn="just"/>
            <a:r>
              <a:rPr lang="es-ES" sz="2000" dirty="0" smtClean="0"/>
              <a:t>Si el dueño hace el cerramiento del predio a su costa y en su propio terreno, podrá hacerlo de la calidad y dimensiones que quiera. Y el propietario colindante no podrá servirse de la pared, foso o cerca para ningún objeto, a no ser que haya adquirido este derecho por título o por prescripción de ocho años contados como para la adquisición del dominio. </a:t>
            </a:r>
            <a:r>
              <a:rPr lang="es-ES" sz="2000" dirty="0" smtClean="0">
                <a:solidFill>
                  <a:srgbClr val="C00000"/>
                </a:solidFill>
              </a:rPr>
              <a:t>Articulo 903 Aprovechamiento de la cerca.</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28596" y="285728"/>
            <a:ext cx="8258204" cy="5734072"/>
          </a:xfrm>
        </p:spPr>
        <p:txBody>
          <a:bodyPr>
            <a:normAutofit/>
          </a:bodyPr>
          <a:lstStyle/>
          <a:p>
            <a:pPr algn="ctr"/>
            <a:r>
              <a:rPr lang="es-ES" sz="2400" b="1" dirty="0" smtClean="0">
                <a:solidFill>
                  <a:srgbClr val="C00000"/>
                </a:solidFill>
              </a:rPr>
              <a:t>Cercas Divisorias de predios Colindantes</a:t>
            </a:r>
          </a:p>
          <a:p>
            <a:pPr algn="ctr"/>
            <a:r>
              <a:rPr lang="es-ES" sz="2000" dirty="0" smtClean="0">
                <a:solidFill>
                  <a:srgbClr val="C00000"/>
                </a:solidFill>
              </a:rPr>
              <a:t>Articulo 904.</a:t>
            </a:r>
            <a:r>
              <a:rPr lang="es-ES" sz="2000" dirty="0" smtClean="0"/>
              <a:t> </a:t>
            </a:r>
          </a:p>
          <a:p>
            <a:pPr algn="just"/>
            <a:r>
              <a:rPr lang="es-ES" sz="2000" dirty="0" smtClean="0"/>
              <a:t>El dueño de un predio podrá obligar a los dueños de los predios colindantes a que concurran a la construcción y reparación de  cercas divisorias comunes.</a:t>
            </a:r>
          </a:p>
          <a:p>
            <a:pPr algn="just"/>
            <a:r>
              <a:rPr lang="es-ES" sz="2000" dirty="0" smtClean="0"/>
              <a:t>El juez, en caso necesario, reglará el modo y forma de la concurrencia, de manera que no se imponga a ningún propietario un gravamen ruinoso.</a:t>
            </a:r>
          </a:p>
          <a:p>
            <a:pPr algn="just"/>
            <a:r>
              <a:rPr lang="es-ES" sz="2000" dirty="0" smtClean="0"/>
              <a:t>La cerca divisoria, construida a expensas comunes, estará sujeta a la servidumbre de medianería.</a:t>
            </a:r>
            <a:endParaRPr lang="es-ES" sz="20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500034" y="285728"/>
            <a:ext cx="8186766" cy="5734072"/>
          </a:xfrm>
        </p:spPr>
        <p:txBody>
          <a:bodyPr>
            <a:normAutofit/>
          </a:bodyPr>
          <a:lstStyle/>
          <a:p>
            <a:pPr algn="ctr"/>
            <a:endParaRPr lang="es-ES" sz="2400" b="1" dirty="0" smtClean="0">
              <a:solidFill>
                <a:srgbClr val="C00000"/>
              </a:solidFill>
            </a:endParaRPr>
          </a:p>
          <a:p>
            <a:pPr algn="ctr"/>
            <a:r>
              <a:rPr lang="es-ES" sz="2400" b="1" dirty="0" smtClean="0">
                <a:solidFill>
                  <a:srgbClr val="C00000"/>
                </a:solidFill>
              </a:rPr>
              <a:t>Sanción por alteración de linderos.</a:t>
            </a:r>
          </a:p>
          <a:p>
            <a:pPr algn="just"/>
            <a:r>
              <a:rPr lang="es-ES" sz="2000" dirty="0" smtClean="0"/>
              <a:t>Si se ha quitado de su lugar alguno de los mojones que deslindan predios comunes, el dueño del predio perjudicado tiene derecho para pedir que el que lo ha quitado lo reponga a su costa, y le indemnice de los daños que de la remoción se le hubieren originado, sin perjuicio de las penas con que las leyes castiguen el delito.</a:t>
            </a:r>
          </a:p>
          <a:p>
            <a:pPr algn="just"/>
            <a:endParaRPr lang="es-ES" sz="2000" dirty="0" smtClean="0"/>
          </a:p>
          <a:p>
            <a:pPr algn="just"/>
            <a:r>
              <a:rPr lang="es-ES" sz="2000" dirty="0" smtClean="0">
                <a:solidFill>
                  <a:srgbClr val="C00000"/>
                </a:solidFill>
              </a:rPr>
              <a:t>Articulo 261 de la ley 599 del año 2000 Código Penal ( Usurpación de tierras).</a:t>
            </a:r>
            <a:endParaRPr lang="es-ES" sz="2000" dirty="0">
              <a:solidFill>
                <a:srgbClr val="C00000"/>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57158" y="285728"/>
            <a:ext cx="8329642" cy="5734072"/>
          </a:xfrm>
        </p:spPr>
        <p:txBody>
          <a:bodyPr>
            <a:normAutofit/>
          </a:bodyPr>
          <a:lstStyle/>
          <a:p>
            <a:pPr algn="ctr"/>
            <a:r>
              <a:rPr lang="es-ES" sz="2400" b="1" dirty="0" smtClean="0">
                <a:solidFill>
                  <a:srgbClr val="C00000"/>
                </a:solidFill>
              </a:rPr>
              <a:t>Servidumbre de Medianería.</a:t>
            </a:r>
          </a:p>
          <a:p>
            <a:pPr algn="just"/>
            <a:r>
              <a:rPr lang="es-ES" sz="2000" dirty="0" smtClean="0"/>
              <a:t>La medianería es una servidumbre legal, en virtud de la cual los dueños de dos predios vecinos que tienen paredes, fosos o cercas divisorias comunes, están sujetos a las obligaciones recíprocas que van a expresarse. </a:t>
            </a:r>
            <a:r>
              <a:rPr lang="es-ES" sz="2000" dirty="0" smtClean="0">
                <a:solidFill>
                  <a:srgbClr val="C00000"/>
                </a:solidFill>
              </a:rPr>
              <a:t>Articulo 909. Servidumbre de Medianería.</a:t>
            </a:r>
          </a:p>
          <a:p>
            <a:pPr algn="just"/>
            <a:endParaRPr lang="es-ES" sz="2000" dirty="0" smtClean="0">
              <a:solidFill>
                <a:srgbClr val="C00000"/>
              </a:solidFill>
            </a:endParaRPr>
          </a:p>
          <a:p>
            <a:pPr algn="just"/>
            <a:r>
              <a:rPr lang="es-ES" sz="2000" dirty="0" smtClean="0"/>
              <a:t>Existe el derecho de medianería para cada uno de los dos dueños colindantes, cuando consta, o por alguna señal aparece que han hecho el cerramiento de acuerdo y a expensas comunes. </a:t>
            </a:r>
          </a:p>
          <a:p>
            <a:pPr algn="just"/>
            <a:r>
              <a:rPr lang="es-ES" sz="2000" dirty="0" smtClean="0">
                <a:solidFill>
                  <a:srgbClr val="C00000"/>
                </a:solidFill>
              </a:rPr>
              <a:t>Articulo 910. Existencia del derecho de Medianería.</a:t>
            </a:r>
          </a:p>
          <a:p>
            <a:pPr algn="just"/>
            <a:endParaRPr lang="es-ES" sz="2000" dirty="0" smtClean="0">
              <a:solidFill>
                <a:srgbClr val="C00000"/>
              </a:solidFill>
            </a:endParaRPr>
          </a:p>
          <a:p>
            <a:pPr algn="just"/>
            <a:endParaRPr lang="es-ES" sz="2000" dirty="0" smtClean="0">
              <a:solidFill>
                <a:srgbClr val="C00000"/>
              </a:solidFill>
            </a:endParaRPr>
          </a:p>
          <a:p>
            <a:pPr algn="ctr"/>
            <a:endParaRPr lang="es-ES" sz="2400" b="1" dirty="0">
              <a:solidFill>
                <a:srgbClr val="C00000"/>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28596" y="285728"/>
            <a:ext cx="8258204" cy="5734072"/>
          </a:xfrm>
        </p:spPr>
        <p:txBody>
          <a:bodyPr>
            <a:normAutofit/>
          </a:bodyPr>
          <a:lstStyle/>
          <a:p>
            <a:pPr algn="ctr"/>
            <a:r>
              <a:rPr lang="es-ES" sz="2400" b="1" dirty="0" smtClean="0">
                <a:solidFill>
                  <a:srgbClr val="C00000"/>
                </a:solidFill>
              </a:rPr>
              <a:t>Presunción legal de medianería.</a:t>
            </a:r>
          </a:p>
          <a:p>
            <a:pPr algn="just"/>
            <a:r>
              <a:rPr lang="es-ES" sz="2000" dirty="0" smtClean="0"/>
              <a:t> Toda pared de separación entre dos edificios se presume medianera, pero sólo en la parte en que fuere común a los edificios mismos.</a:t>
            </a:r>
          </a:p>
          <a:p>
            <a:pPr algn="just"/>
            <a:r>
              <a:rPr lang="es-ES" sz="2000" dirty="0" smtClean="0"/>
              <a:t>Se presume medianero todo cerramiento entre corrales, jardines y campos, cuando cada una de las superficies contiguas esté cerrada por todos lados; si una sola está cerrada de este modo, se presume que el cerramiento le pertenece exclusivamente</a:t>
            </a:r>
            <a:r>
              <a:rPr lang="es-ES" sz="2400" dirty="0" smtClean="0"/>
              <a:t>.</a:t>
            </a:r>
          </a:p>
          <a:p>
            <a:pPr algn="just"/>
            <a:r>
              <a:rPr lang="es-ES" sz="2000" dirty="0" smtClean="0">
                <a:solidFill>
                  <a:srgbClr val="C00000"/>
                </a:solidFill>
              </a:rPr>
              <a:t>La pared fue construida a expensas de ambos propietarios.</a:t>
            </a:r>
          </a:p>
          <a:p>
            <a:pPr algn="just"/>
            <a:endParaRPr lang="es-ES" sz="2000" dirty="0" smtClean="0">
              <a:solidFill>
                <a:srgbClr val="C00000"/>
              </a:solidFill>
            </a:endParaRPr>
          </a:p>
          <a:p>
            <a:pPr algn="just"/>
            <a:r>
              <a:rPr lang="es-ES" sz="2000" dirty="0" smtClean="0">
                <a:solidFill>
                  <a:srgbClr val="C00000"/>
                </a:solidFill>
              </a:rPr>
              <a:t>La pared fue construida exclusivamente por un propietario.</a:t>
            </a:r>
          </a:p>
          <a:p>
            <a:pPr algn="just"/>
            <a:endParaRPr lang="es-ES" sz="2000" dirty="0" smtClean="0">
              <a:solidFill>
                <a:srgbClr val="C00000"/>
              </a:solidFill>
            </a:endParaRPr>
          </a:p>
          <a:p>
            <a:pPr algn="just"/>
            <a:r>
              <a:rPr lang="es-ES" sz="2000" dirty="0" smtClean="0">
                <a:solidFill>
                  <a:srgbClr val="C00000"/>
                </a:solidFill>
              </a:rPr>
              <a:t>El Titulo puede ser la base para demostrar la construcción del muro por un propietario.</a:t>
            </a:r>
            <a:endParaRPr lang="es-ES" sz="2000" dirty="0">
              <a:solidFill>
                <a:srgbClr val="C00000"/>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500034" y="285728"/>
            <a:ext cx="8186766" cy="5734072"/>
          </a:xfrm>
        </p:spPr>
        <p:txBody>
          <a:bodyPr>
            <a:normAutofit/>
          </a:bodyPr>
          <a:lstStyle/>
          <a:p>
            <a:pPr algn="ctr"/>
            <a:r>
              <a:rPr lang="es-ES" sz="2400" b="1" dirty="0" smtClean="0">
                <a:solidFill>
                  <a:srgbClr val="C00000"/>
                </a:solidFill>
              </a:rPr>
              <a:t>Carácter forzoso de la Medianería</a:t>
            </a:r>
          </a:p>
          <a:p>
            <a:pPr algn="just"/>
            <a:r>
              <a:rPr lang="es-ES" sz="2000" dirty="0" smtClean="0"/>
              <a:t>En todos los casos, y aun cuando conste que una cerca o pared divisoria pertenece exclusivamente a uno de los predios contiguos, el dueño del otro predio tendrá el derecho de hacerla medianería en todo o en parte, aun sin el consentimiento de su vecino. </a:t>
            </a:r>
            <a:r>
              <a:rPr lang="es-ES" sz="2000" dirty="0" smtClean="0">
                <a:solidFill>
                  <a:srgbClr val="C00000"/>
                </a:solidFill>
              </a:rPr>
              <a:t>Articulo 912 Código Civil.</a:t>
            </a:r>
          </a:p>
          <a:p>
            <a:pPr algn="just"/>
            <a:endParaRPr lang="es-ES" sz="2000" dirty="0" smtClean="0"/>
          </a:p>
          <a:p>
            <a:pPr algn="ctr"/>
            <a:r>
              <a:rPr lang="es-ES" sz="2400" b="1" dirty="0" smtClean="0">
                <a:solidFill>
                  <a:srgbClr val="C00000"/>
                </a:solidFill>
              </a:rPr>
              <a:t>Derechos y obligaciones en la Medianería.</a:t>
            </a:r>
          </a:p>
          <a:p>
            <a:pPr algn="just"/>
            <a:r>
              <a:rPr lang="es-ES" sz="2000" dirty="0" smtClean="0"/>
              <a:t>Cualquiera de los dos condueños que quiera servirse de pared medianera para edificar sobre ella, o hacerla sostener el peso de una construcción nueva, debe primero solicitar el consentimiento de su vecino, y si éste lo rehúsa, provocará un juicio práctico en que se dicten las medidas necesarias para que la nueva construcción no dañe al vecino.</a:t>
            </a:r>
          </a:p>
          <a:p>
            <a:pPr algn="just"/>
            <a:r>
              <a:rPr lang="es-ES" sz="2000" dirty="0" smtClean="0"/>
              <a:t>Cualquiera de los condueños tiene el derecho de elevar la pared medianera, en cuanto lo permitan las leyes de policía.</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571472" y="357166"/>
            <a:ext cx="8115328" cy="5662634"/>
          </a:xfrm>
        </p:spPr>
        <p:txBody>
          <a:bodyPr>
            <a:normAutofit/>
          </a:bodyPr>
          <a:lstStyle/>
          <a:p>
            <a:pPr algn="ctr"/>
            <a:r>
              <a:rPr lang="es-ES" sz="2400" dirty="0" smtClean="0">
                <a:solidFill>
                  <a:srgbClr val="C00000"/>
                </a:solidFill>
              </a:rPr>
              <a:t> </a:t>
            </a:r>
            <a:r>
              <a:rPr lang="es-ES" sz="2400" b="1" dirty="0" smtClean="0">
                <a:solidFill>
                  <a:srgbClr val="C00000"/>
                </a:solidFill>
              </a:rPr>
              <a:t>Expensas de Construcción y Reparación del Cerramiento</a:t>
            </a:r>
          </a:p>
          <a:p>
            <a:pPr algn="just"/>
            <a:r>
              <a:rPr lang="es-ES" sz="2000" dirty="0" smtClean="0"/>
              <a:t>Las expensas de construcción, conservación y reparación del cerramiento serán a cargo de todos los que tengan derecho de propiedad en él, a prorrata de los respectivos derechos.</a:t>
            </a:r>
          </a:p>
          <a:p>
            <a:pPr algn="just"/>
            <a:r>
              <a:rPr lang="es-ES" sz="2000" dirty="0" smtClean="0"/>
              <a:t>Sin embargo, podrá cualquiera de ellos exonerarse de este cargo abandonando su derecho de medianería, pero sólo cuando el cerramiento no consista en una pared que sostenga un edificio de su pertenencia. </a:t>
            </a:r>
            <a:r>
              <a:rPr lang="es-ES" sz="2000" dirty="0" smtClean="0">
                <a:solidFill>
                  <a:srgbClr val="C00000"/>
                </a:solidFill>
              </a:rPr>
              <a:t>Articulo 916.</a:t>
            </a:r>
          </a:p>
          <a:p>
            <a:pPr algn="ctr"/>
            <a:r>
              <a:rPr lang="es-ES" sz="2400" b="1" dirty="0" smtClean="0">
                <a:solidFill>
                  <a:srgbClr val="C00000"/>
                </a:solidFill>
              </a:rPr>
              <a:t>Derecho sobre los arboles medianeros.</a:t>
            </a:r>
          </a:p>
          <a:p>
            <a:pPr algn="just"/>
            <a:r>
              <a:rPr lang="es-ES" sz="2000" dirty="0" smtClean="0"/>
              <a:t>Los árboles que se encuentran en la cerca medianera, son igualmente medianeros; y lo mismo se extiende a los árboles cuyo tronco está en la línea divisoria de dos heredades, aunque no haya cerramiento intermedio. </a:t>
            </a:r>
            <a:r>
              <a:rPr lang="es-ES" sz="2000" dirty="0" smtClean="0">
                <a:solidFill>
                  <a:srgbClr val="C00000"/>
                </a:solidFill>
              </a:rPr>
              <a:t>Articulo 917.</a:t>
            </a:r>
          </a:p>
          <a:p>
            <a:endParaRPr lang="es-ES" sz="2400" dirty="0">
              <a:solidFill>
                <a:srgbClr val="C00000"/>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500034" y="285728"/>
            <a:ext cx="8186766" cy="5734072"/>
          </a:xfrm>
        </p:spPr>
        <p:txBody>
          <a:bodyPr>
            <a:normAutofit/>
          </a:bodyPr>
          <a:lstStyle/>
          <a:p>
            <a:pPr algn="ctr"/>
            <a:r>
              <a:rPr lang="es-ES" sz="2400" b="1" dirty="0" smtClean="0">
                <a:solidFill>
                  <a:srgbClr val="C00000"/>
                </a:solidFill>
              </a:rPr>
              <a:t>Servidumbre de Transito.</a:t>
            </a:r>
          </a:p>
          <a:p>
            <a:pPr algn="just"/>
            <a:r>
              <a:rPr lang="es-ES" sz="2000" dirty="0" smtClean="0"/>
              <a:t>Si un predio se halla destituido de toda comunicación con el camino público, por la interposición de otros predios, el dueño del primero tendrá derecho para imponer a los otros la servidumbre de tránsito en cuanto fuere indispensable para el uso y beneficio de su predio, pagando el valor del terreno necesario para la servidumbre, y resarciendo todo otro perjuicio. </a:t>
            </a:r>
            <a:r>
              <a:rPr lang="es-ES" sz="2000" dirty="0" smtClean="0">
                <a:solidFill>
                  <a:srgbClr val="C00000"/>
                </a:solidFill>
              </a:rPr>
              <a:t>Articulo 905 Código Civil.</a:t>
            </a:r>
          </a:p>
          <a:p>
            <a:pPr algn="ctr"/>
            <a:endParaRPr lang="es-ES" sz="2400" b="1" dirty="0" smtClean="0">
              <a:solidFill>
                <a:srgbClr val="C00000"/>
              </a:solidFill>
            </a:endParaRPr>
          </a:p>
          <a:p>
            <a:pPr algn="ctr"/>
            <a:r>
              <a:rPr lang="es-ES" sz="2400" b="1" dirty="0" smtClean="0">
                <a:solidFill>
                  <a:srgbClr val="C00000"/>
                </a:solidFill>
              </a:rPr>
              <a:t>Presupuesto de la servidumbre de transito.</a:t>
            </a:r>
          </a:p>
          <a:p>
            <a:pPr algn="just"/>
            <a:r>
              <a:rPr lang="es-ES" sz="2000" dirty="0" smtClean="0"/>
              <a:t>Un predio no solo puede estar desprovisto  de comunicación insuficiente o difícil no acorde con sus necesidades de explotación.</a:t>
            </a:r>
          </a:p>
          <a:p>
            <a:pPr algn="just"/>
            <a:r>
              <a:rPr lang="es-ES" sz="2000" dirty="0" smtClean="0"/>
              <a:t>En sentencia de la Corte Suprema de Justicia de septiembre 2 de 1936 se afirmo lo siguiente del </a:t>
            </a:r>
            <a:r>
              <a:rPr lang="es-ES" sz="2000" dirty="0" smtClean="0">
                <a:solidFill>
                  <a:srgbClr val="C00000"/>
                </a:solidFill>
              </a:rPr>
              <a:t>articulo 905 del Código Civil.</a:t>
            </a:r>
            <a:endParaRPr lang="es-ES" sz="2000" dirty="0">
              <a:solidFill>
                <a:srgbClr val="C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lstStyle/>
          <a:p>
            <a:r>
              <a:rPr lang="es-ES" dirty="0" smtClean="0">
                <a:latin typeface="AngsanaUPC" pitchFamily="18" charset="-34"/>
                <a:cs typeface="AngsanaUPC" pitchFamily="18" charset="-34"/>
              </a:rPr>
              <a:t>: </a:t>
            </a:r>
            <a:r>
              <a:rPr lang="es-ES" dirty="0" smtClean="0">
                <a:cs typeface="AngsanaUPC" pitchFamily="18" charset="-34"/>
              </a:rPr>
              <a:t>EXISTENCIA DE UN BENEFICIO O UTILIDAD PARA UN PREDIO, Y UNA CARGA O GRAVAMEN PARA OTRO: </a:t>
            </a:r>
            <a:r>
              <a:rPr lang="es-ES" sz="2400" dirty="0" smtClean="0">
                <a:latin typeface="Comic Sans MS" pitchFamily="66" charset="0"/>
                <a:cs typeface="AngsanaUPC" pitchFamily="18" charset="-34"/>
              </a:rPr>
              <a:t>el gravamen que impone la servidumbre al predio sirviente consiste en admitir la carga de la prestación de cierto servicio a favor de la propiedad vecina. </a:t>
            </a:r>
          </a:p>
          <a:p>
            <a:pPr>
              <a:buNone/>
            </a:pPr>
            <a:r>
              <a:rPr lang="es-ES" sz="2400" dirty="0" smtClean="0">
                <a:latin typeface="Comic Sans MS" pitchFamily="66" charset="0"/>
                <a:cs typeface="AngsanaUPC" pitchFamily="18" charset="-34"/>
              </a:rPr>
              <a:t>   fuera de admitir un servicio en el predio sirviente, puede presentarse que su propietario tenga como carga un no hacer o una abstención, un ejemplo pude ser el no elevar un muro.</a:t>
            </a:r>
          </a:p>
          <a:p>
            <a:pPr>
              <a:buNone/>
            </a:pPr>
            <a:endParaRPr lang="es-ES" sz="2400" dirty="0" smtClean="0">
              <a:latin typeface="Comic Sans MS" pitchFamily="66" charset="0"/>
              <a:cs typeface="AngsanaUPC" pitchFamily="18" charset="-34"/>
            </a:endParaRPr>
          </a:p>
          <a:p>
            <a:endParaRPr lang="es-ES" dirty="0">
              <a:latin typeface="AngsanaUPC" pitchFamily="18" charset="-34"/>
              <a:cs typeface="AngsanaUPC" pitchFamily="18" charset="-34"/>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28596" y="285728"/>
            <a:ext cx="8258204" cy="5734072"/>
          </a:xfrm>
        </p:spPr>
        <p:txBody>
          <a:bodyPr>
            <a:normAutofit/>
          </a:bodyPr>
          <a:lstStyle/>
          <a:p>
            <a:pPr algn="ctr"/>
            <a:r>
              <a:rPr lang="es-ES" sz="2400" b="1" dirty="0" smtClean="0">
                <a:solidFill>
                  <a:srgbClr val="C00000"/>
                </a:solidFill>
              </a:rPr>
              <a:t>Extinción de la servidumbre de transito.</a:t>
            </a:r>
          </a:p>
          <a:p>
            <a:pPr algn="just"/>
            <a:r>
              <a:rPr lang="es-ES" sz="2000" dirty="0" smtClean="0"/>
              <a:t>Si concedida la servidumbre de tránsito, en conformidad a los artículos precedentes, llega a no ser indispensable para el predio dominante, por la adquisición de terrenos que le dan un acceso cómodo al camino, o por otro medio, el dueño del predio sirviente tendrá derecho para pedir que se le exonere de la servidumbre, restituyendo lo que al establecer ésta se le hubiere pagado por el valor del terreno. </a:t>
            </a:r>
            <a:r>
              <a:rPr lang="es-ES" sz="2000" dirty="0" smtClean="0">
                <a:solidFill>
                  <a:srgbClr val="C00000"/>
                </a:solidFill>
              </a:rPr>
              <a:t>Articulo 907 Código Civil.</a:t>
            </a:r>
          </a:p>
          <a:p>
            <a:pPr algn="ctr"/>
            <a:endParaRPr lang="es-ES" sz="2400" b="1" dirty="0" smtClean="0">
              <a:solidFill>
                <a:srgbClr val="C00000"/>
              </a:solidFill>
            </a:endParaRPr>
          </a:p>
          <a:p>
            <a:pPr algn="ctr"/>
            <a:r>
              <a:rPr lang="es-ES" sz="2400" b="1" dirty="0" smtClean="0">
                <a:solidFill>
                  <a:srgbClr val="C00000"/>
                </a:solidFill>
              </a:rPr>
              <a:t>Servidumbre Tacita o Gratuita.</a:t>
            </a:r>
          </a:p>
          <a:p>
            <a:pPr algn="just"/>
            <a:r>
              <a:rPr lang="es-ES" sz="2200" dirty="0" smtClean="0"/>
              <a:t>Si se vende o permuta alguna parte de un predio, o si es adjudicada a cualquiera de los que lo poseían proindiviso, y en consecuencia esta parte viene a quedar separada del camino, se entenderá concedida a favor de ella una servidumbre de tránsito, sin indemnización alguna. </a:t>
            </a:r>
            <a:r>
              <a:rPr lang="es-ES" sz="2200" dirty="0" smtClean="0">
                <a:solidFill>
                  <a:srgbClr val="C00000"/>
                </a:solidFill>
              </a:rPr>
              <a:t>Articulo 908 Código Civil</a:t>
            </a:r>
          </a:p>
          <a:p>
            <a:endParaRPr lang="es-ES" sz="2400" b="1" dirty="0">
              <a:solidFill>
                <a:srgbClr val="C00000"/>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458618"/>
          </a:xfrm>
        </p:spPr>
        <p:txBody>
          <a:bodyPr>
            <a:normAutofit fontScale="90000"/>
          </a:bodyPr>
          <a:lstStyle/>
          <a:p>
            <a:pPr algn="l"/>
            <a:r>
              <a:rPr lang="es-CO" dirty="0" smtClean="0"/>
              <a:t/>
            </a:r>
            <a:br>
              <a:rPr lang="es-CO" dirty="0" smtClean="0"/>
            </a:br>
            <a:r>
              <a:rPr lang="es-CO" dirty="0"/>
              <a:t/>
            </a:r>
            <a:br>
              <a:rPr lang="es-CO" dirty="0"/>
            </a:br>
            <a:r>
              <a:rPr lang="es-CO" dirty="0" smtClean="0"/>
              <a:t/>
            </a:r>
            <a:br>
              <a:rPr lang="es-CO" dirty="0" smtClean="0"/>
            </a:br>
            <a:r>
              <a:rPr lang="es-CO" dirty="0"/>
              <a:t/>
            </a:r>
            <a:br>
              <a:rPr lang="es-CO" dirty="0"/>
            </a:br>
            <a:r>
              <a:rPr lang="es-CO" dirty="0" smtClean="0"/>
              <a:t/>
            </a:r>
            <a:br>
              <a:rPr lang="es-CO" dirty="0" smtClean="0"/>
            </a:br>
            <a:r>
              <a:rPr lang="es-CO" dirty="0"/>
              <a:t/>
            </a:r>
            <a:br>
              <a:rPr lang="es-CO" dirty="0"/>
            </a:br>
            <a:r>
              <a:rPr lang="es-CO" dirty="0" smtClean="0"/>
              <a:t/>
            </a:r>
            <a:br>
              <a:rPr lang="es-CO" dirty="0" smtClean="0"/>
            </a:br>
            <a:r>
              <a:rPr lang="es-CO" dirty="0"/>
              <a:t/>
            </a:r>
            <a:br>
              <a:rPr lang="es-CO" dirty="0"/>
            </a:br>
            <a:r>
              <a:rPr lang="es-CO" dirty="0" smtClean="0"/>
              <a:t/>
            </a:r>
            <a:br>
              <a:rPr lang="es-CO" dirty="0" smtClean="0"/>
            </a:br>
            <a:r>
              <a:rPr lang="es-CO" dirty="0"/>
              <a:t/>
            </a:r>
            <a:br>
              <a:rPr lang="es-CO" dirty="0"/>
            </a:br>
            <a:r>
              <a:rPr lang="es-CO" dirty="0" smtClean="0"/>
              <a:t/>
            </a:r>
            <a:br>
              <a:rPr lang="es-CO" dirty="0" smtClean="0"/>
            </a:br>
            <a:r>
              <a:rPr lang="es-CO" dirty="0"/>
              <a:t/>
            </a:r>
            <a:br>
              <a:rPr lang="es-CO" dirty="0"/>
            </a:br>
            <a:r>
              <a:rPr lang="es-CO" dirty="0" smtClean="0"/>
              <a:t/>
            </a:r>
            <a:br>
              <a:rPr lang="es-CO" dirty="0" smtClean="0"/>
            </a:br>
            <a:r>
              <a:rPr lang="es-CO" dirty="0"/>
              <a:t> </a:t>
            </a:r>
            <a:r>
              <a:rPr lang="es-CO" dirty="0" smtClean="0"/>
              <a:t>    </a:t>
            </a:r>
            <a:br>
              <a:rPr lang="es-CO" dirty="0" smtClean="0"/>
            </a:br>
            <a:r>
              <a:rPr lang="es-CO" dirty="0"/>
              <a:t/>
            </a:r>
            <a:br>
              <a:rPr lang="es-CO" dirty="0"/>
            </a:br>
            <a:r>
              <a:rPr lang="es-CO" dirty="0" smtClean="0"/>
              <a:t/>
            </a:r>
            <a:br>
              <a:rPr lang="es-CO" dirty="0" smtClean="0"/>
            </a:br>
            <a:r>
              <a:rPr lang="es-CO" dirty="0"/>
              <a:t/>
            </a:r>
            <a:br>
              <a:rPr lang="es-CO" dirty="0"/>
            </a:br>
            <a:r>
              <a:rPr lang="es-CO" dirty="0" smtClean="0"/>
              <a:t/>
            </a:r>
            <a:br>
              <a:rPr lang="es-CO" dirty="0" smtClean="0"/>
            </a:br>
            <a:r>
              <a:rPr lang="es-CO" dirty="0"/>
              <a:t/>
            </a:r>
            <a:br>
              <a:rPr lang="es-CO" dirty="0"/>
            </a:br>
            <a:r>
              <a:rPr lang="es-CO" dirty="0" smtClean="0"/>
              <a:t/>
            </a:r>
            <a:br>
              <a:rPr lang="es-CO" dirty="0" smtClean="0"/>
            </a:br>
            <a:r>
              <a:rPr lang="es-CO" dirty="0"/>
              <a:t/>
            </a:r>
            <a:br>
              <a:rPr lang="es-CO" dirty="0"/>
            </a:br>
            <a:endParaRPr lang="es-CO" dirty="0"/>
          </a:p>
        </p:txBody>
      </p:sp>
      <p:sp>
        <p:nvSpPr>
          <p:cNvPr id="5" name="4 Rectángulo"/>
          <p:cNvSpPr/>
          <p:nvPr/>
        </p:nvSpPr>
        <p:spPr>
          <a:xfrm>
            <a:off x="1403648" y="1916834"/>
            <a:ext cx="5688632" cy="29523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ctr"/>
            <a:endParaRPr lang="es-CO"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ctr"/>
            <a:endParaRPr lang="es-CO"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ctr"/>
            <a:endParaRPr lang="es-CO"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ctr"/>
            <a:endParaRPr lang="es-CO"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ctr"/>
            <a:r>
              <a:rPr lang="es-CO"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es-CO"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p>
          <a:p>
            <a:pPr algn="ctr"/>
            <a:endParaRPr lang="es-CO"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ctr"/>
            <a:endParaRPr lang="es-CO"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ctr"/>
            <a:endParaRPr lang="es-CO"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ctr"/>
            <a:r>
              <a:rPr lang="es-CO"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endParaRPr lang="es-CO" sz="32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cxnSp>
        <p:nvCxnSpPr>
          <p:cNvPr id="7" name="6 Conector recto"/>
          <p:cNvCxnSpPr/>
          <p:nvPr/>
        </p:nvCxnSpPr>
        <p:spPr>
          <a:xfrm>
            <a:off x="1331640" y="2492896"/>
            <a:ext cx="56886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flipV="1">
            <a:off x="4247964" y="2492896"/>
            <a:ext cx="0" cy="237626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21 Conector recto"/>
          <p:cNvCxnSpPr/>
          <p:nvPr/>
        </p:nvCxnSpPr>
        <p:spPr>
          <a:xfrm>
            <a:off x="1331640" y="1412776"/>
            <a:ext cx="64087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23 Conector recto"/>
          <p:cNvCxnSpPr/>
          <p:nvPr/>
        </p:nvCxnSpPr>
        <p:spPr>
          <a:xfrm>
            <a:off x="7740352" y="1412776"/>
            <a:ext cx="0" cy="3456384"/>
          </a:xfrm>
          <a:prstGeom prst="line">
            <a:avLst/>
          </a:prstGeom>
        </p:spPr>
        <p:style>
          <a:lnRef idx="1">
            <a:schemeClr val="accent1"/>
          </a:lnRef>
          <a:fillRef idx="0">
            <a:schemeClr val="accent1"/>
          </a:fillRef>
          <a:effectRef idx="0">
            <a:schemeClr val="accent1"/>
          </a:effectRef>
          <a:fontRef idx="minor">
            <a:schemeClr val="tx1"/>
          </a:fontRef>
        </p:style>
      </p:cxnSp>
      <p:sp>
        <p:nvSpPr>
          <p:cNvPr id="25" name="24 CuadroTexto"/>
          <p:cNvSpPr txBox="1"/>
          <p:nvPr/>
        </p:nvSpPr>
        <p:spPr>
          <a:xfrm>
            <a:off x="1920442" y="1460710"/>
            <a:ext cx="3381054" cy="400110"/>
          </a:xfrm>
          <a:prstGeom prst="rect">
            <a:avLst/>
          </a:prstGeom>
          <a:noFill/>
        </p:spPr>
        <p:txBody>
          <a:bodyPr wrap="none" rtlCol="0">
            <a:spAutoFit/>
          </a:bodyPr>
          <a:lstStyle/>
          <a:p>
            <a:r>
              <a:rPr lang="es-CO" dirty="0" smtClean="0">
                <a:latin typeface="Comic Sans MS" pitchFamily="66" charset="0"/>
              </a:rPr>
              <a:t>  3                  </a:t>
            </a:r>
            <a:r>
              <a:rPr lang="es-CO" sz="2000" dirty="0" smtClean="0">
                <a:latin typeface="Comic Sans MS" pitchFamily="66" charset="0"/>
              </a:rPr>
              <a:t>VIA PUBLICA</a:t>
            </a:r>
            <a:endParaRPr lang="es-CO" sz="2000" dirty="0">
              <a:latin typeface="Comic Sans MS" pitchFamily="66" charset="0"/>
            </a:endParaRPr>
          </a:p>
        </p:txBody>
      </p:sp>
      <p:sp>
        <p:nvSpPr>
          <p:cNvPr id="26" name="25 CuadroTexto"/>
          <p:cNvSpPr txBox="1"/>
          <p:nvPr/>
        </p:nvSpPr>
        <p:spPr>
          <a:xfrm rot="5400000">
            <a:off x="6153014" y="3514397"/>
            <a:ext cx="2340198" cy="369332"/>
          </a:xfrm>
          <a:prstGeom prst="rect">
            <a:avLst/>
          </a:prstGeom>
          <a:noFill/>
        </p:spPr>
        <p:txBody>
          <a:bodyPr wrap="square" rtlCol="0">
            <a:spAutoFit/>
          </a:bodyPr>
          <a:lstStyle/>
          <a:p>
            <a:r>
              <a:rPr lang="es-CO" dirty="0" smtClean="0">
                <a:latin typeface="Comic Sans MS" pitchFamily="66" charset="0"/>
              </a:rPr>
              <a:t>VIA PUBLICA    2</a:t>
            </a:r>
          </a:p>
        </p:txBody>
      </p:sp>
      <p:sp>
        <p:nvSpPr>
          <p:cNvPr id="27" name="26 CuadroTexto"/>
          <p:cNvSpPr txBox="1"/>
          <p:nvPr/>
        </p:nvSpPr>
        <p:spPr>
          <a:xfrm>
            <a:off x="4443630" y="4416218"/>
            <a:ext cx="330540" cy="369332"/>
          </a:xfrm>
          <a:prstGeom prst="rect">
            <a:avLst/>
          </a:prstGeom>
          <a:noFill/>
        </p:spPr>
        <p:txBody>
          <a:bodyPr wrap="none" rtlCol="0">
            <a:spAutoFit/>
          </a:bodyPr>
          <a:lstStyle/>
          <a:p>
            <a:r>
              <a:rPr lang="es-CO" dirty="0" smtClean="0">
                <a:latin typeface="Comic Sans MS" pitchFamily="66" charset="0"/>
              </a:rPr>
              <a:t>B</a:t>
            </a:r>
            <a:endParaRPr lang="es-CO" dirty="0">
              <a:latin typeface="Comic Sans MS" pitchFamily="66" charset="0"/>
            </a:endParaRPr>
          </a:p>
        </p:txBody>
      </p:sp>
      <p:sp>
        <p:nvSpPr>
          <p:cNvPr id="28" name="27 CuadroTexto"/>
          <p:cNvSpPr txBox="1"/>
          <p:nvPr/>
        </p:nvSpPr>
        <p:spPr>
          <a:xfrm>
            <a:off x="1547664" y="4416218"/>
            <a:ext cx="352982" cy="369332"/>
          </a:xfrm>
          <a:prstGeom prst="rect">
            <a:avLst/>
          </a:prstGeom>
          <a:noFill/>
        </p:spPr>
        <p:txBody>
          <a:bodyPr wrap="none" rtlCol="0">
            <a:spAutoFit/>
          </a:bodyPr>
          <a:lstStyle/>
          <a:p>
            <a:r>
              <a:rPr lang="es-CO" dirty="0" smtClean="0">
                <a:latin typeface="Comic Sans MS" pitchFamily="66" charset="0"/>
              </a:rPr>
              <a:t>A</a:t>
            </a:r>
            <a:endParaRPr lang="es-CO" dirty="0">
              <a:latin typeface="Comic Sans MS" pitchFamily="66" charset="0"/>
            </a:endParaRPr>
          </a:p>
        </p:txBody>
      </p:sp>
      <p:sp>
        <p:nvSpPr>
          <p:cNvPr id="29" name="28 CuadroTexto"/>
          <p:cNvSpPr txBox="1"/>
          <p:nvPr/>
        </p:nvSpPr>
        <p:spPr>
          <a:xfrm>
            <a:off x="4247964" y="2132856"/>
            <a:ext cx="324128" cy="369332"/>
          </a:xfrm>
          <a:prstGeom prst="rect">
            <a:avLst/>
          </a:prstGeom>
          <a:noFill/>
        </p:spPr>
        <p:txBody>
          <a:bodyPr wrap="none" rtlCol="0">
            <a:spAutoFit/>
          </a:bodyPr>
          <a:lstStyle/>
          <a:p>
            <a:r>
              <a:rPr lang="es-CO" dirty="0" smtClean="0">
                <a:latin typeface="Comic Sans MS" pitchFamily="66" charset="0"/>
              </a:rPr>
              <a:t>C</a:t>
            </a:r>
            <a:endParaRPr lang="es-CO" dirty="0">
              <a:latin typeface="Comic Sans MS" pitchFamily="66" charset="0"/>
            </a:endParaRPr>
          </a:p>
        </p:txBody>
      </p:sp>
      <p:cxnSp>
        <p:nvCxnSpPr>
          <p:cNvPr id="31" name="30 Conector recto"/>
          <p:cNvCxnSpPr/>
          <p:nvPr/>
        </p:nvCxnSpPr>
        <p:spPr>
          <a:xfrm>
            <a:off x="2267744" y="1916832"/>
            <a:ext cx="0"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32 Conector recto"/>
          <p:cNvCxnSpPr/>
          <p:nvPr/>
        </p:nvCxnSpPr>
        <p:spPr>
          <a:xfrm>
            <a:off x="2267744" y="2243629"/>
            <a:ext cx="0" cy="249267"/>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34 Conector recto"/>
          <p:cNvCxnSpPr/>
          <p:nvPr/>
        </p:nvCxnSpPr>
        <p:spPr>
          <a:xfrm>
            <a:off x="2483768" y="1916832"/>
            <a:ext cx="0"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37 Conector recto"/>
          <p:cNvCxnSpPr/>
          <p:nvPr/>
        </p:nvCxnSpPr>
        <p:spPr>
          <a:xfrm>
            <a:off x="2483768" y="2243629"/>
            <a:ext cx="0" cy="249267"/>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42 Conector recto"/>
          <p:cNvCxnSpPr/>
          <p:nvPr/>
        </p:nvCxnSpPr>
        <p:spPr>
          <a:xfrm>
            <a:off x="2267744" y="2502188"/>
            <a:ext cx="0" cy="278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66 Conector recto"/>
          <p:cNvCxnSpPr/>
          <p:nvPr/>
        </p:nvCxnSpPr>
        <p:spPr>
          <a:xfrm>
            <a:off x="2483768" y="2502188"/>
            <a:ext cx="0" cy="278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69 Conector recto"/>
          <p:cNvCxnSpPr/>
          <p:nvPr/>
        </p:nvCxnSpPr>
        <p:spPr>
          <a:xfrm>
            <a:off x="2483768" y="2780928"/>
            <a:ext cx="4608512" cy="144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71 Conector recto"/>
          <p:cNvCxnSpPr/>
          <p:nvPr/>
        </p:nvCxnSpPr>
        <p:spPr>
          <a:xfrm>
            <a:off x="2267744" y="2852936"/>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75 Conector recto"/>
          <p:cNvCxnSpPr/>
          <p:nvPr/>
        </p:nvCxnSpPr>
        <p:spPr>
          <a:xfrm>
            <a:off x="2267744" y="3140968"/>
            <a:ext cx="4752528" cy="1459916"/>
          </a:xfrm>
          <a:prstGeom prst="line">
            <a:avLst/>
          </a:prstGeom>
        </p:spPr>
        <p:style>
          <a:lnRef idx="1">
            <a:schemeClr val="accent1"/>
          </a:lnRef>
          <a:fillRef idx="0">
            <a:schemeClr val="accent1"/>
          </a:fillRef>
          <a:effectRef idx="0">
            <a:schemeClr val="accent1"/>
          </a:effectRef>
          <a:fontRef idx="minor">
            <a:schemeClr val="tx1"/>
          </a:fontRef>
        </p:style>
      </p:cxnSp>
      <p:sp>
        <p:nvSpPr>
          <p:cNvPr id="78" name="77 CuadroTexto"/>
          <p:cNvSpPr txBox="1"/>
          <p:nvPr/>
        </p:nvSpPr>
        <p:spPr>
          <a:xfrm>
            <a:off x="2267744" y="3208330"/>
            <a:ext cx="288862" cy="369332"/>
          </a:xfrm>
          <a:prstGeom prst="rect">
            <a:avLst/>
          </a:prstGeom>
          <a:noFill/>
        </p:spPr>
        <p:txBody>
          <a:bodyPr wrap="none" rtlCol="0">
            <a:spAutoFit/>
          </a:bodyPr>
          <a:lstStyle/>
          <a:p>
            <a:r>
              <a:rPr lang="es-CO" dirty="0" smtClean="0">
                <a:latin typeface="Comic Sans MS" pitchFamily="66" charset="0"/>
              </a:rPr>
              <a:t>1</a:t>
            </a:r>
            <a:endParaRPr lang="es-CO" dirty="0">
              <a:latin typeface="Comic Sans MS" pitchFamily="66" charset="0"/>
            </a:endParaRPr>
          </a:p>
        </p:txBody>
      </p:sp>
      <p:sp>
        <p:nvSpPr>
          <p:cNvPr id="3" name="2 Estrella de 5 puntas">
            <a:hlinkClick r:id="rId2" action="ppaction://hlinksldjump"/>
          </p:cNvPr>
          <p:cNvSpPr/>
          <p:nvPr/>
        </p:nvSpPr>
        <p:spPr>
          <a:xfrm>
            <a:off x="7507779" y="5445224"/>
            <a:ext cx="520605" cy="432048"/>
          </a:xfrm>
          <a:prstGeom prst="star5">
            <a:avLst/>
          </a:prstGeom>
          <a:ln>
            <a:solidFill>
              <a:srgbClr val="FFC000"/>
            </a:solidFill>
          </a:ln>
          <a:effectLst>
            <a:glow rad="228600">
              <a:schemeClr val="accent2">
                <a:satMod val="175000"/>
                <a:alpha val="40000"/>
              </a:schemeClr>
            </a:glow>
            <a:outerShdw blurRad="63500" dist="25400" dir="5400000" rotWithShape="0">
              <a:srgbClr val="000000">
                <a:alpha val="43137"/>
              </a:srgb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s-CO"/>
          </a:p>
        </p:txBody>
      </p:sp>
    </p:spTree>
    <p:extLst>
      <p:ext uri="{BB962C8B-B14F-4D97-AF65-F5344CB8AC3E}">
        <p14:creationId xmlns:p14="http://schemas.microsoft.com/office/powerpoint/2010/main" xmlns="" val="3583748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additive="base">
                                        <p:cTn id="19" dur="500" fill="hold"/>
                                        <p:tgtEl>
                                          <p:spTgt spid="26"/>
                                        </p:tgtEl>
                                        <p:attrNameLst>
                                          <p:attrName>ppt_x</p:attrName>
                                        </p:attrNameLst>
                                      </p:cBhvr>
                                      <p:tavLst>
                                        <p:tav tm="0">
                                          <p:val>
                                            <p:strVal val="#ppt_x"/>
                                          </p:val>
                                        </p:tav>
                                        <p:tav tm="100000">
                                          <p:val>
                                            <p:strVal val="#ppt_x"/>
                                          </p:val>
                                        </p:tav>
                                      </p:tavLst>
                                    </p:anim>
                                    <p:anim calcmode="lin" valueType="num">
                                      <p:cBhvr additive="base">
                                        <p:cTn id="2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5"/>
                                        </p:tgtEl>
                                        <p:attrNameLst>
                                          <p:attrName>style.visibility</p:attrName>
                                        </p:attrNameLst>
                                      </p:cBhvr>
                                      <p:to>
                                        <p:strVal val="visible"/>
                                      </p:to>
                                    </p:set>
                                    <p:anim calcmode="lin" valueType="num">
                                      <p:cBhvr additive="base">
                                        <p:cTn id="25" dur="500" fill="hold"/>
                                        <p:tgtEl>
                                          <p:spTgt spid="25"/>
                                        </p:tgtEl>
                                        <p:attrNameLst>
                                          <p:attrName>ppt_x</p:attrName>
                                        </p:attrNameLst>
                                      </p:cBhvr>
                                      <p:tavLst>
                                        <p:tav tm="0">
                                          <p:val>
                                            <p:strVal val="#ppt_x"/>
                                          </p:val>
                                        </p:tav>
                                        <p:tav tm="100000">
                                          <p:val>
                                            <p:strVal val="#ppt_x"/>
                                          </p:val>
                                        </p:tav>
                                      </p:tavLst>
                                    </p:anim>
                                    <p:anim calcmode="lin" valueType="num">
                                      <p:cBhvr additive="base">
                                        <p:cTn id="2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28" grpId="0"/>
      <p:bldP spid="29" grpId="0"/>
      <p:bldP spid="78"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571472" y="285728"/>
            <a:ext cx="8115328" cy="5734072"/>
          </a:xfrm>
        </p:spPr>
        <p:txBody>
          <a:bodyPr>
            <a:normAutofit/>
          </a:bodyPr>
          <a:lstStyle/>
          <a:p>
            <a:pPr algn="ctr"/>
            <a:r>
              <a:rPr lang="es-ES" sz="2400" b="1" dirty="0" smtClean="0">
                <a:solidFill>
                  <a:srgbClr val="C00000"/>
                </a:solidFill>
              </a:rPr>
              <a:t>Servidumbre de Acueducto.</a:t>
            </a:r>
          </a:p>
          <a:p>
            <a:pPr algn="just"/>
            <a:r>
              <a:rPr lang="es-ES" sz="2000" dirty="0" smtClean="0"/>
              <a:t>Toda heredad está sujeta a la servidumbre de acueducto en favor de otra heredad que carezca de las aguas necesarias para el cultivo de sementeras, plantaciones o pastos, o en favor de un pueblo que las haya menester para el servicio doméstico de los habitantes, o en favor de un establecimiento industrial que las necesite para el movimiento de sus máquinas. </a:t>
            </a:r>
            <a:r>
              <a:rPr lang="es-ES" sz="2000" dirty="0" smtClean="0">
                <a:solidFill>
                  <a:srgbClr val="C00000"/>
                </a:solidFill>
              </a:rPr>
              <a:t>Articulo 919 Código Civil.</a:t>
            </a:r>
          </a:p>
          <a:p>
            <a:endParaRPr lang="es-ES" sz="2000" dirty="0" smtClean="0">
              <a:solidFill>
                <a:srgbClr val="C00000"/>
              </a:solidFill>
            </a:endParaRPr>
          </a:p>
          <a:p>
            <a:pPr algn="ctr"/>
            <a:r>
              <a:rPr lang="es-ES" sz="2400" b="1" dirty="0" smtClean="0">
                <a:solidFill>
                  <a:srgbClr val="C00000"/>
                </a:solidFill>
              </a:rPr>
              <a:t>Condiciones del Acueducto y de su Rumbo.</a:t>
            </a:r>
          </a:p>
          <a:p>
            <a:pPr algn="just"/>
            <a:r>
              <a:rPr lang="es-ES" sz="2000" dirty="0" smtClean="0"/>
              <a:t>Se hará la conducción de las aguas por un acueducto que no permita derrames; en que no se deje estancar el agua ni acumular basuras; y que tenga de trecho en trecho los puentes necesarios para la cómoda administración y cultivo de las heredades sirvientes. </a:t>
            </a:r>
            <a:r>
              <a:rPr lang="es-ES" sz="2000" dirty="0" smtClean="0">
                <a:solidFill>
                  <a:srgbClr val="C00000"/>
                </a:solidFill>
              </a:rPr>
              <a:t>Articulo 921 Código Civil. </a:t>
            </a:r>
            <a:r>
              <a:rPr lang="es-ES" sz="2000" dirty="0" smtClean="0"/>
              <a:t>Especificaciones del conducto.</a:t>
            </a:r>
            <a:endParaRPr lang="es-ES" sz="2000" dirty="0" smtClean="0">
              <a:solidFill>
                <a:srgbClr val="C00000"/>
              </a:solidFill>
            </a:endParaRPr>
          </a:p>
          <a:p>
            <a:pPr algn="just"/>
            <a:endParaRPr lang="es-ES" sz="2000" dirty="0" smtClean="0">
              <a:solidFill>
                <a:srgbClr val="C00000"/>
              </a:solidFill>
            </a:endParaRPr>
          </a:p>
          <a:p>
            <a:pPr algn="just">
              <a:buNone/>
            </a:pPr>
            <a:endParaRPr lang="es-ES" sz="2000" b="1" dirty="0">
              <a:solidFill>
                <a:srgbClr val="C00000"/>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500034" y="285728"/>
            <a:ext cx="8186766" cy="5734072"/>
          </a:xfrm>
        </p:spPr>
        <p:txBody>
          <a:bodyPr>
            <a:normAutofit/>
          </a:bodyPr>
          <a:lstStyle/>
          <a:p>
            <a:pPr algn="ctr"/>
            <a:r>
              <a:rPr lang="es-ES" sz="2000" b="1" dirty="0" smtClean="0">
                <a:solidFill>
                  <a:srgbClr val="C00000"/>
                </a:solidFill>
              </a:rPr>
              <a:t>Condiciones del Ejercicio del Derecho</a:t>
            </a:r>
          </a:p>
          <a:p>
            <a:pPr algn="ctr"/>
            <a:r>
              <a:rPr lang="es-ES" sz="2000" b="1" dirty="0" smtClean="0">
                <a:solidFill>
                  <a:srgbClr val="C00000"/>
                </a:solidFill>
              </a:rPr>
              <a:t>Articulo 922 Código Civil.</a:t>
            </a:r>
            <a:endParaRPr lang="es-ES" sz="2000" b="1" dirty="0" smtClean="0"/>
          </a:p>
          <a:p>
            <a:pPr algn="just"/>
            <a:r>
              <a:rPr lang="es-ES" sz="2000" dirty="0" smtClean="0"/>
              <a:t>El derecho de acueducto comprende el de llevarlo por un rumbo que permita el libre descenso de las aguas y que por la naturaleza del suelo no haga excesivamente dispendiosa la obra. </a:t>
            </a:r>
          </a:p>
          <a:p>
            <a:pPr algn="just"/>
            <a:endParaRPr lang="es-ES" sz="2000" dirty="0" smtClean="0"/>
          </a:p>
          <a:p>
            <a:pPr algn="just"/>
            <a:r>
              <a:rPr lang="es-ES" sz="2000" dirty="0" smtClean="0"/>
              <a:t>Verificadas estas condiciones, se llevará el acueducto por el rumbo que menos perjuicio ocasione a los terrenos cultivados. El rumbo más corto se mirará como el menos perjudicial a la heredad sirviente, y el menos costoso al interesado, si no se probare lo contrario.</a:t>
            </a:r>
          </a:p>
          <a:p>
            <a:pPr algn="just"/>
            <a:endParaRPr lang="es-ES" sz="2000" dirty="0" smtClean="0"/>
          </a:p>
          <a:p>
            <a:pPr algn="just"/>
            <a:r>
              <a:rPr lang="es-ES" sz="2000" dirty="0" smtClean="0"/>
              <a:t>El juez conciliará en lo posible los intereses de las partes, y en los puntos dudosos decidirá a favor de las heredades sirvientes.</a:t>
            </a:r>
            <a:endParaRPr lang="es-ES" sz="20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28596" y="214290"/>
            <a:ext cx="8258204" cy="5805510"/>
          </a:xfrm>
        </p:spPr>
        <p:txBody>
          <a:bodyPr>
            <a:normAutofit fontScale="92500" lnSpcReduction="10000"/>
          </a:bodyPr>
          <a:lstStyle/>
          <a:p>
            <a:pPr algn="ctr"/>
            <a:r>
              <a:rPr lang="es-ES" sz="2400" dirty="0" smtClean="0">
                <a:solidFill>
                  <a:srgbClr val="C00000"/>
                </a:solidFill>
              </a:rPr>
              <a:t>Derechos del dueño del proyecto dominante sobre el acueducto.</a:t>
            </a:r>
          </a:p>
          <a:p>
            <a:r>
              <a:rPr lang="es-ES" sz="2000" dirty="0" smtClean="0"/>
              <a:t>El dueño del predio sirviente es obligado a permitir la entrada de trabajadores para la limpia y reparación del acueducto, con tal que se dé aviso previo al administrador del predio. </a:t>
            </a:r>
            <a:r>
              <a:rPr lang="es-ES" sz="2000" dirty="0" smtClean="0">
                <a:solidFill>
                  <a:srgbClr val="C00000"/>
                </a:solidFill>
              </a:rPr>
              <a:t>(Articulo 924 inc. 1).</a:t>
            </a:r>
          </a:p>
          <a:p>
            <a:endParaRPr lang="es-ES" sz="2000" dirty="0" smtClean="0">
              <a:solidFill>
                <a:srgbClr val="C00000"/>
              </a:solidFill>
            </a:endParaRPr>
          </a:p>
          <a:p>
            <a:pPr algn="ctr"/>
            <a:r>
              <a:rPr lang="es-ES" sz="2400" dirty="0" smtClean="0">
                <a:solidFill>
                  <a:srgbClr val="C00000"/>
                </a:solidFill>
              </a:rPr>
              <a:t>El dueño de una heredad puede oponerse a la construcción de un nuevo acueducto.</a:t>
            </a:r>
          </a:p>
          <a:p>
            <a:pPr algn="just"/>
            <a:r>
              <a:rPr lang="es-ES" sz="2400" dirty="0" smtClean="0"/>
              <a:t>El que tiene a beneficio suyo un acueducto en su heredad, puede oponerse a que se construya otro en ella, ofreciendo paso por el suyo a las aguas de que otra persona quiera servirse; con tal que de ello no se siga un perjuicio notable al que quiera abrir un nuevo acueducto.</a:t>
            </a:r>
          </a:p>
          <a:p>
            <a:pPr algn="just"/>
            <a:r>
              <a:rPr lang="es-ES" sz="2400" dirty="0" smtClean="0"/>
              <a:t>Aceptada esta oferta, se pagará al dueño de la heredad sirviente el valor del suelo ocupado por el antiguo acueducto a prorrata del nuevo volumen de agua introducido en él, y se le reembolsará, además, en la misma proporción de que valiere la obra en toda la longitud que aprovechare al interesado.</a:t>
            </a:r>
            <a:endParaRPr lang="es-ES" sz="2400"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500034" y="285728"/>
            <a:ext cx="8186766" cy="5734072"/>
          </a:xfrm>
        </p:spPr>
        <p:txBody>
          <a:bodyPr/>
          <a:lstStyle/>
          <a:p>
            <a:pPr algn="ctr"/>
            <a:r>
              <a:rPr lang="es-ES" dirty="0" smtClean="0">
                <a:solidFill>
                  <a:srgbClr val="C00000"/>
                </a:solidFill>
              </a:rPr>
              <a:t>Abandono del Acueducto</a:t>
            </a:r>
          </a:p>
          <a:p>
            <a:pPr algn="just"/>
            <a:r>
              <a:rPr lang="es-ES" dirty="0" smtClean="0"/>
              <a:t> </a:t>
            </a:r>
            <a:r>
              <a:rPr lang="es-ES" sz="2000" dirty="0" smtClean="0"/>
              <a:t>Abandonado un acueducto, vuelve el terreno a la propiedad y uso exclusivo del dueño de la heredad sirviente, que sólo será obligado a restituir lo que se le pagó por el valor del suelo. </a:t>
            </a:r>
            <a:r>
              <a:rPr lang="es-ES" sz="2000" dirty="0" smtClean="0">
                <a:solidFill>
                  <a:srgbClr val="C00000"/>
                </a:solidFill>
              </a:rPr>
              <a:t>Articulo 929 Código Civil.</a:t>
            </a:r>
          </a:p>
          <a:p>
            <a:pPr algn="just"/>
            <a:endParaRPr lang="es-ES" sz="2000" dirty="0" smtClean="0">
              <a:solidFill>
                <a:srgbClr val="C00000"/>
              </a:solidFill>
            </a:endParaRPr>
          </a:p>
          <a:p>
            <a:pPr algn="ctr"/>
            <a:r>
              <a:rPr lang="es-ES" sz="2400" dirty="0" smtClean="0">
                <a:solidFill>
                  <a:srgbClr val="C00000"/>
                </a:solidFill>
              </a:rPr>
              <a:t>Acueducto de Desagüe </a:t>
            </a:r>
          </a:p>
          <a:p>
            <a:pPr algn="just"/>
            <a:r>
              <a:rPr lang="es-ES" sz="2000" dirty="0" smtClean="0"/>
              <a:t>Las reglas establecidas para la servidumbre de acueducto se extienden a los que se construyan para dar salida y dirección a las aguas sobrantes, y para desecar pantanos y filtraciones naturales por medio de zanjas y canales de desagüe.</a:t>
            </a:r>
            <a:endParaRPr lang="es-ES" sz="2000"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28596" y="0"/>
            <a:ext cx="6715140" cy="1643049"/>
          </a:xfrm>
        </p:spPr>
        <p:txBody>
          <a:bodyPr>
            <a:noAutofit/>
          </a:bodyPr>
          <a:lstStyle/>
          <a:p>
            <a:r>
              <a:rPr lang="es-ES" sz="5400" b="0" dirty="0" smtClean="0"/>
              <a:t>SERVIDUMBRE DE LUZ </a:t>
            </a:r>
            <a:endParaRPr lang="es-ES" sz="5400" b="0" dirty="0"/>
          </a:p>
        </p:txBody>
      </p:sp>
      <p:sp>
        <p:nvSpPr>
          <p:cNvPr id="3" name="2 Subtítulo"/>
          <p:cNvSpPr>
            <a:spLocks noGrp="1"/>
          </p:cNvSpPr>
          <p:nvPr>
            <p:ph type="subTitle" idx="1"/>
          </p:nvPr>
        </p:nvSpPr>
        <p:spPr>
          <a:xfrm>
            <a:off x="928662" y="2000240"/>
            <a:ext cx="7572428" cy="4429156"/>
          </a:xfrm>
        </p:spPr>
        <p:txBody>
          <a:bodyPr/>
          <a:lstStyle/>
          <a:p>
            <a:pPr algn="just"/>
            <a:r>
              <a:rPr lang="es-ES" dirty="0" smtClean="0"/>
              <a:t>Código civil,  Art. 931 : La servidumbre legal de luz     tiene por  objeto dar luz aun espacio cualquiera, cerrado y techado  pero no se dirige darle vista sobre el previo vecino, este cerrado o no.</a:t>
            </a:r>
          </a:p>
          <a:p>
            <a:pPr algn="just"/>
            <a:r>
              <a:rPr lang="es-ES" dirty="0" smtClean="0"/>
              <a:t>Conocida en el derecho romano como IUS LUMINUM,  Consiste en el derecho de abrir una ventana en la pared del vecino para dar luz a mi casa </a:t>
            </a:r>
          </a:p>
          <a:p>
            <a:pPr algn="just"/>
            <a:r>
              <a:rPr lang="es-ES" dirty="0" smtClean="0"/>
              <a:t> No es una verdadera servidumbre , ya que no presenta gravamen  para el predio oferente de la luz </a:t>
            </a:r>
          </a:p>
          <a:p>
            <a:r>
              <a:rPr lang="es-ES" dirty="0" smtClean="0"/>
              <a:t>   </a:t>
            </a:r>
            <a:endParaRPr lang="es-E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33400" y="428604"/>
            <a:ext cx="7854696" cy="6072230"/>
          </a:xfrm>
        </p:spPr>
        <p:txBody>
          <a:bodyPr>
            <a:normAutofit lnSpcReduction="10000"/>
          </a:bodyPr>
          <a:lstStyle/>
          <a:p>
            <a:pPr algn="just"/>
            <a:r>
              <a:rPr lang="es-ES" dirty="0" smtClean="0"/>
              <a:t>El legislador busca con esta servidumbre que las habitaciones  tengan  acceso a la luz natural mediante la construcción de ventanas en  sitios que den a patios ,  o exteriores  de tal manera que no causen molestias  a los vecinos . De allí las exigencias  consagradas  en el articulo 933 del Código Civil </a:t>
            </a:r>
          </a:p>
          <a:p>
            <a:pPr algn="just"/>
            <a:r>
              <a:rPr lang="es-ES" dirty="0" smtClean="0"/>
              <a:t>LA SERVIDUMBRE LEGAL DE LUZ ESTA SUJETA A LAS CONDICIONES QUE VAN A EXPRESARCE </a:t>
            </a:r>
          </a:p>
          <a:p>
            <a:pPr marL="514350" indent="-514350" algn="just">
              <a:buAutoNum type="arabicPeriod"/>
            </a:pPr>
            <a:r>
              <a:rPr lang="es-ES" dirty="0" smtClean="0"/>
              <a:t>La ventana estará guarnecida por  rejas de hierro .</a:t>
            </a:r>
          </a:p>
          <a:p>
            <a:pPr marL="514350" indent="-514350" algn="just">
              <a:buAutoNum type="arabicPeriod"/>
            </a:pPr>
            <a:r>
              <a:rPr lang="es-ES" dirty="0" smtClean="0"/>
              <a:t>La parte inferior de la ventana  distara  del suelo de la vivienda  que da luz  tres metros al menos .</a:t>
            </a:r>
          </a:p>
          <a:p>
            <a:pPr marL="514350" indent="-514350" algn="just"/>
            <a:r>
              <a:rPr lang="es-ES" dirty="0" smtClean="0"/>
              <a:t>El texto literal de la norma  cae bajo el peso  de los nuevos  conceptos  de la ingeniería  y la arquitectura  especialmente en  la construcción de grandes edificios </a:t>
            </a:r>
            <a:endParaRPr lang="es-E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571472" y="285728"/>
            <a:ext cx="7708772" cy="785818"/>
          </a:xfrm>
        </p:spPr>
        <p:txBody>
          <a:bodyPr>
            <a:normAutofit fontScale="90000"/>
          </a:bodyPr>
          <a:lstStyle/>
          <a:p>
            <a:pPr algn="just"/>
            <a:r>
              <a:rPr lang="es-ES" sz="3200" dirty="0" smtClean="0"/>
              <a:t>COMO SE CONSTRUYE LA SERVIDUMBRE DE LUZ </a:t>
            </a:r>
            <a:endParaRPr lang="es-ES" sz="3200" dirty="0"/>
          </a:p>
        </p:txBody>
      </p:sp>
      <p:sp>
        <p:nvSpPr>
          <p:cNvPr id="5" name="4 Subtítulo"/>
          <p:cNvSpPr>
            <a:spLocks noGrp="1"/>
          </p:cNvSpPr>
          <p:nvPr>
            <p:ph type="subTitle" idx="1"/>
          </p:nvPr>
        </p:nvSpPr>
        <p:spPr>
          <a:xfrm>
            <a:off x="428596" y="1500174"/>
            <a:ext cx="8286808" cy="4714908"/>
          </a:xfrm>
          <a:noFill/>
          <a:ln>
            <a:solidFill>
              <a:schemeClr val="bg2">
                <a:lumMod val="40000"/>
                <a:lumOff val="60000"/>
              </a:schemeClr>
            </a:solidFill>
          </a:ln>
        </p:spPr>
        <p:txBody>
          <a:bodyPr>
            <a:normAutofit/>
          </a:bodyPr>
          <a:lstStyle/>
          <a:p>
            <a:pPr algn="just"/>
            <a:r>
              <a:rPr lang="es-ES" sz="2800" dirty="0" smtClean="0"/>
              <a:t>En las paredes medianeras se pueden abrir ventanas con el consentimiento, del condueño</a:t>
            </a:r>
          </a:p>
          <a:p>
            <a:pPr algn="just"/>
            <a:r>
              <a:rPr lang="es-ES" sz="3200" dirty="0" smtClean="0"/>
              <a:t> </a:t>
            </a:r>
            <a:r>
              <a:rPr lang="es-ES" sz="3200" dirty="0" smtClean="0">
                <a:solidFill>
                  <a:schemeClr val="accent2">
                    <a:lumMod val="40000"/>
                    <a:lumOff val="60000"/>
                  </a:schemeClr>
                </a:solidFill>
              </a:rPr>
              <a:t>CESACIÓN DE LA SERVIDUMBRE DE LUZ  </a:t>
            </a:r>
          </a:p>
          <a:p>
            <a:pPr algn="just"/>
            <a:r>
              <a:rPr lang="es-ES" sz="2800" dirty="0" smtClean="0"/>
              <a:t>El que goza de la servidumbre de luz no tendrá derecho  para impedir  que el suelo vecino se levante  una pared que le quite la luz .</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533400" y="214290"/>
            <a:ext cx="7851648" cy="1143008"/>
          </a:xfrm>
        </p:spPr>
        <p:txBody>
          <a:bodyPr>
            <a:normAutofit/>
          </a:bodyPr>
          <a:lstStyle/>
          <a:p>
            <a:pPr algn="just"/>
            <a:r>
              <a:rPr lang="es-ES" sz="3200" dirty="0" smtClean="0"/>
              <a:t>SERVIDUMBRE DE VISTA </a:t>
            </a:r>
            <a:endParaRPr lang="es-ES" sz="3200" dirty="0"/>
          </a:p>
        </p:txBody>
      </p:sp>
      <p:sp>
        <p:nvSpPr>
          <p:cNvPr id="5" name="4 Subtítulo"/>
          <p:cNvSpPr>
            <a:spLocks noGrp="1"/>
          </p:cNvSpPr>
          <p:nvPr>
            <p:ph type="subTitle" idx="1"/>
          </p:nvPr>
        </p:nvSpPr>
        <p:spPr>
          <a:xfrm>
            <a:off x="285720" y="1857364"/>
            <a:ext cx="8501122" cy="4643470"/>
          </a:xfrm>
        </p:spPr>
        <p:txBody>
          <a:bodyPr>
            <a:normAutofit/>
          </a:bodyPr>
          <a:lstStyle/>
          <a:p>
            <a:pPr algn="just"/>
            <a:r>
              <a:rPr lang="es-ES" dirty="0" smtClean="0"/>
              <a:t>Código civil, art. 935. No se pueden tener  ventanas, balcones  miradores o azoteas que den vista a las habitaciones , patios o predio  vecino </a:t>
            </a:r>
          </a:p>
          <a:p>
            <a:pPr algn="just"/>
            <a:r>
              <a:rPr lang="es-ES" dirty="0" smtClean="0"/>
              <a:t>El legislador , al igual que en la servidumbre de luz , pretende con la de vista la construcción de miradores  y ventanas que sirvan aireación  y comodidad a las viviendas , las distancias exigidas pueden determinarse por los estatutos de planeación .</a:t>
            </a:r>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lstStyle/>
          <a:p>
            <a:r>
              <a:rPr lang="es-ES" dirty="0" smtClean="0"/>
              <a:t>EXISTEN DOSO MAS PREDIOS: </a:t>
            </a:r>
            <a:r>
              <a:rPr lang="es-ES" sz="2400" dirty="0" smtClean="0">
                <a:latin typeface="Comic Sans MS" pitchFamily="66" charset="0"/>
              </a:rPr>
              <a:t> según el inciso 2 del ART 656 del C.C, la palabra predio significa casa o heredad. La servidumbre solo se aplica a inmuebles por naturaleza o por adherencia como por ejemplo los edificios. Ósea las cosas que e adhieren a un inmueble.</a:t>
            </a:r>
          </a:p>
          <a:p>
            <a:pPr>
              <a:buNone/>
            </a:pPr>
            <a:r>
              <a:rPr lang="es-ES" sz="2400" dirty="0" smtClean="0">
                <a:latin typeface="Comic Sans MS" pitchFamily="66" charset="0"/>
              </a:rPr>
              <a:t>   uno de los predios adquiere un beneficio que de no tenerlo sufriría una desmejora económica, y el otro recibe la carga.</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533400" y="714356"/>
            <a:ext cx="7851648" cy="785818"/>
          </a:xfrm>
        </p:spPr>
        <p:txBody>
          <a:bodyPr>
            <a:normAutofit/>
          </a:bodyPr>
          <a:lstStyle/>
          <a:p>
            <a:pPr algn="just"/>
            <a:r>
              <a:rPr lang="es-ES" sz="2400" dirty="0" smtClean="0"/>
              <a:t>NO EXISTE SERVIDUMBRE LEGAL DE AGUAS LLUVIAS </a:t>
            </a:r>
            <a:endParaRPr lang="es-ES" sz="2400" dirty="0"/>
          </a:p>
        </p:txBody>
      </p:sp>
      <p:sp>
        <p:nvSpPr>
          <p:cNvPr id="5" name="4 Subtítulo"/>
          <p:cNvSpPr>
            <a:spLocks noGrp="1"/>
          </p:cNvSpPr>
          <p:nvPr>
            <p:ph type="subTitle" idx="1"/>
          </p:nvPr>
        </p:nvSpPr>
        <p:spPr>
          <a:xfrm>
            <a:off x="428596" y="1857364"/>
            <a:ext cx="8286808" cy="4572032"/>
          </a:xfrm>
        </p:spPr>
        <p:txBody>
          <a:bodyPr/>
          <a:lstStyle/>
          <a:p>
            <a:pPr algn="just"/>
            <a:r>
              <a:rPr lang="es-ES" dirty="0" smtClean="0"/>
              <a:t>Código civil, art. 936 No hay servidumbre legal de aguas lluvias los techos de todo edificio deben verter   sus aguas lluvias sobre el predio al que pertenecen .</a:t>
            </a:r>
          </a:p>
          <a:p>
            <a:pPr algn="just"/>
            <a:r>
              <a:rPr lang="es-ES" dirty="0" smtClean="0"/>
              <a:t>Las aguas lluvias deben caer sobre las calles , caminos públicos o sobre el pedio al que pertenecen .</a:t>
            </a:r>
            <a:endParaRPr lang="es-E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00034" y="642918"/>
            <a:ext cx="7851648" cy="928694"/>
          </a:xfrm>
        </p:spPr>
        <p:txBody>
          <a:bodyPr>
            <a:normAutofit/>
          </a:bodyPr>
          <a:lstStyle/>
          <a:p>
            <a:pPr algn="just"/>
            <a:r>
              <a:rPr lang="es-ES" sz="3200" dirty="0" smtClean="0"/>
              <a:t>PRINCIPALES SERVIDUMBRES VOLUNTARIAS  </a:t>
            </a:r>
            <a:endParaRPr lang="es-ES" sz="3200" dirty="0"/>
          </a:p>
        </p:txBody>
      </p:sp>
      <p:sp>
        <p:nvSpPr>
          <p:cNvPr id="3" name="2 Subtítulo"/>
          <p:cNvSpPr>
            <a:spLocks noGrp="1"/>
          </p:cNvSpPr>
          <p:nvPr>
            <p:ph type="subTitle" idx="1"/>
          </p:nvPr>
        </p:nvSpPr>
        <p:spPr>
          <a:xfrm>
            <a:off x="533400" y="1714488"/>
            <a:ext cx="7854696" cy="5143512"/>
          </a:xfrm>
        </p:spPr>
        <p:txBody>
          <a:bodyPr>
            <a:normAutofit fontScale="77500" lnSpcReduction="20000"/>
          </a:bodyPr>
          <a:lstStyle/>
          <a:p>
            <a:pPr algn="just"/>
            <a:r>
              <a:rPr lang="es-ES" dirty="0" smtClean="0"/>
              <a:t>El articulo 937  preceptúa, Cada cual podrá sujetar su predio a la servidumbre que quiera .</a:t>
            </a:r>
          </a:p>
          <a:p>
            <a:pPr algn="just"/>
            <a:r>
              <a:rPr lang="es-ES" dirty="0" smtClean="0"/>
              <a:t>Las servidumbres de esta especie  pueden también adquirir se por  sentencia de juez.</a:t>
            </a:r>
          </a:p>
          <a:p>
            <a:pPr algn="just"/>
            <a:r>
              <a:rPr lang="es-ES" dirty="0" smtClean="0"/>
              <a:t>Las mas conocidas son las siguientes.</a:t>
            </a:r>
          </a:p>
          <a:p>
            <a:pPr algn="just"/>
            <a:endParaRPr lang="es-ES" dirty="0" smtClean="0"/>
          </a:p>
          <a:p>
            <a:pPr algn="just"/>
            <a:r>
              <a:rPr lang="es-ES" dirty="0" smtClean="0"/>
              <a:t>A). La e abrevadero </a:t>
            </a:r>
          </a:p>
          <a:p>
            <a:pPr algn="just"/>
            <a:endParaRPr lang="es-ES" dirty="0" smtClean="0"/>
          </a:p>
          <a:p>
            <a:pPr algn="just"/>
            <a:r>
              <a:rPr lang="es-ES" dirty="0" smtClean="0"/>
              <a:t>B).Servidumbre de no edificar </a:t>
            </a:r>
          </a:p>
          <a:p>
            <a:pPr algn="just"/>
            <a:endParaRPr lang="es-ES" dirty="0" smtClean="0"/>
          </a:p>
          <a:p>
            <a:pPr algn="just"/>
            <a:r>
              <a:rPr lang="es-ES" dirty="0" smtClean="0"/>
              <a:t>C).Servidumbre de pastaje </a:t>
            </a:r>
          </a:p>
          <a:p>
            <a:pPr algn="just"/>
            <a:endParaRPr lang="es-ES" dirty="0" smtClean="0"/>
          </a:p>
          <a:p>
            <a:pPr algn="just"/>
            <a:r>
              <a:rPr lang="es-ES" dirty="0" smtClean="0"/>
              <a:t>D).La servidumbre de vista y luz </a:t>
            </a:r>
          </a:p>
          <a:p>
            <a:pPr algn="just"/>
            <a:endParaRPr lang="es-ES" dirty="0" smtClean="0"/>
          </a:p>
          <a:p>
            <a:pPr algn="just"/>
            <a:endParaRPr lang="es-ES" dirty="0" smtClean="0"/>
          </a:p>
          <a:p>
            <a:pPr algn="just"/>
            <a:r>
              <a:rPr lang="es-ES" dirty="0" smtClean="0"/>
              <a:t> </a:t>
            </a:r>
          </a:p>
          <a:p>
            <a:pPr algn="just"/>
            <a:endParaRPr lang="es-E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3400" y="714356"/>
            <a:ext cx="7851648" cy="714380"/>
          </a:xfrm>
        </p:spPr>
        <p:txBody>
          <a:bodyPr>
            <a:normAutofit/>
          </a:bodyPr>
          <a:lstStyle/>
          <a:p>
            <a:pPr algn="just"/>
            <a:r>
              <a:rPr lang="es-ES" sz="3200" dirty="0" smtClean="0"/>
              <a:t>SERVIDUMBRE DE CÓDIGO DE MINAS </a:t>
            </a:r>
            <a:endParaRPr lang="es-ES" sz="3200" dirty="0"/>
          </a:p>
        </p:txBody>
      </p:sp>
      <p:sp>
        <p:nvSpPr>
          <p:cNvPr id="3" name="2 Subtítulo"/>
          <p:cNvSpPr>
            <a:spLocks noGrp="1"/>
          </p:cNvSpPr>
          <p:nvPr>
            <p:ph type="subTitle" idx="1"/>
          </p:nvPr>
        </p:nvSpPr>
        <p:spPr>
          <a:xfrm>
            <a:off x="533400" y="1571612"/>
            <a:ext cx="8396318" cy="5000660"/>
          </a:xfrm>
        </p:spPr>
        <p:txBody>
          <a:bodyPr>
            <a:normAutofit lnSpcReduction="10000"/>
          </a:bodyPr>
          <a:lstStyle/>
          <a:p>
            <a:pPr algn="just"/>
            <a:r>
              <a:rPr lang="es-ES" dirty="0" smtClean="0"/>
              <a:t>De conformidad con lay  658  de 2001 , Las minas gozan de las servidumbres necesarias para la exploración , explotación y el beneficio, transformación, fundición, transporte y embarque de minerales ,</a:t>
            </a:r>
          </a:p>
          <a:p>
            <a:pPr algn="just"/>
            <a:r>
              <a:rPr lang="es-ES" dirty="0" smtClean="0"/>
              <a:t>Cada una de estas servidumbres  tiene su particular  reglamentación en el estatuto minero.</a:t>
            </a:r>
          </a:p>
          <a:p>
            <a:pPr algn="just"/>
            <a:r>
              <a:rPr lang="es-ES" dirty="0" smtClean="0"/>
              <a:t>Las diferencias fundamentales  entre las servidumbres  consagradas  por el Código Civil y las mineras, radica en  la temporalidad  de estas ultimas , mientras que las prediales son perennes , las minerales solo tiene vigencia mientras dure la explotación  de la mina y se constituyen  mediante procedimientos administrativos . </a:t>
            </a:r>
            <a:endParaRPr lang="es-E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3400" y="785794"/>
            <a:ext cx="7851648" cy="714380"/>
          </a:xfrm>
        </p:spPr>
        <p:txBody>
          <a:bodyPr>
            <a:normAutofit/>
          </a:bodyPr>
          <a:lstStyle/>
          <a:p>
            <a:pPr algn="just"/>
            <a:r>
              <a:rPr lang="es-ES" sz="3200" dirty="0" smtClean="0"/>
              <a:t>SERVIDUMBRES ADMINISTRATIVAS </a:t>
            </a:r>
            <a:endParaRPr lang="es-ES" sz="3200" dirty="0"/>
          </a:p>
        </p:txBody>
      </p:sp>
      <p:sp>
        <p:nvSpPr>
          <p:cNvPr id="3" name="2 Subtítulo"/>
          <p:cNvSpPr>
            <a:spLocks noGrp="1"/>
          </p:cNvSpPr>
          <p:nvPr>
            <p:ph type="subTitle" idx="1"/>
          </p:nvPr>
        </p:nvSpPr>
        <p:spPr>
          <a:xfrm>
            <a:off x="533400" y="1785926"/>
            <a:ext cx="7854696" cy="4857784"/>
          </a:xfrm>
        </p:spPr>
        <p:txBody>
          <a:bodyPr/>
          <a:lstStyle/>
          <a:p>
            <a:pPr algn="just"/>
            <a:r>
              <a:rPr lang="es-ES" dirty="0" smtClean="0"/>
              <a:t>Estas servidumbres tiene un carácter legal y se crean por causa de utilidad o interés publico, su  constitución forzada se impone como un  gra-varmen , sobre vienes inmuebles sobre la primicia  el interés  publico o social.</a:t>
            </a:r>
          </a:p>
          <a:p>
            <a:pPr algn="just"/>
            <a:endParaRPr lang="es-ES" dirty="0" smtClean="0"/>
          </a:p>
          <a:p>
            <a:pPr algn="just"/>
            <a:endParaRPr lang="es-E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8 Tabla"/>
          <p:cNvGraphicFramePr>
            <a:graphicFrameLocks noGrp="1"/>
          </p:cNvGraphicFramePr>
          <p:nvPr/>
        </p:nvGraphicFramePr>
        <p:xfrm>
          <a:off x="428596" y="214291"/>
          <a:ext cx="8715404" cy="5857915"/>
        </p:xfrm>
        <a:graphic>
          <a:graphicData uri="http://schemas.openxmlformats.org/drawingml/2006/table">
            <a:tbl>
              <a:tblPr firstRow="1" bandRow="1">
                <a:tableStyleId>{5C22544A-7EE6-4342-B048-85BDC9FD1C3A}</a:tableStyleId>
              </a:tblPr>
              <a:tblGrid>
                <a:gridCol w="4214842"/>
                <a:gridCol w="4500562"/>
              </a:tblGrid>
              <a:tr h="1154741">
                <a:tc>
                  <a:txBody>
                    <a:bodyPr/>
                    <a:lstStyle/>
                    <a:p>
                      <a:r>
                        <a:rPr lang="es-ES" dirty="0" smtClean="0"/>
                        <a:t>Servidumbre</a:t>
                      </a:r>
                      <a:r>
                        <a:rPr lang="es-ES" baseline="0" dirty="0" smtClean="0"/>
                        <a:t> </a:t>
                      </a:r>
                      <a:r>
                        <a:rPr lang="es-ES" sz="1800" baseline="0" dirty="0" smtClean="0"/>
                        <a:t>administrativa</a:t>
                      </a:r>
                      <a:r>
                        <a:rPr lang="es-ES" baseline="0" dirty="0" smtClean="0"/>
                        <a:t> </a:t>
                      </a:r>
                      <a:endParaRPr lang="es-ES" dirty="0"/>
                    </a:p>
                  </a:txBody>
                  <a:tcPr/>
                </a:tc>
                <a:tc>
                  <a:txBody>
                    <a:bodyPr/>
                    <a:lstStyle/>
                    <a:p>
                      <a:r>
                        <a:rPr lang="es-ES" dirty="0" smtClean="0"/>
                        <a:t>Servidumbre privada </a:t>
                      </a:r>
                      <a:endParaRPr lang="es-ES" dirty="0"/>
                    </a:p>
                  </a:txBody>
                  <a:tcPr/>
                </a:tc>
              </a:tr>
              <a:tr h="458098">
                <a:tc>
                  <a:txBody>
                    <a:bodyPr/>
                    <a:lstStyle/>
                    <a:p>
                      <a:r>
                        <a:rPr lang="es-ES" dirty="0" smtClean="0"/>
                        <a:t>Se</a:t>
                      </a:r>
                      <a:r>
                        <a:rPr lang="es-ES" baseline="0" dirty="0" smtClean="0"/>
                        <a:t> fundamenta en el interés publico </a:t>
                      </a:r>
                      <a:endParaRPr lang="es-ES" dirty="0"/>
                    </a:p>
                  </a:txBody>
                  <a:tcPr/>
                </a:tc>
                <a:tc>
                  <a:txBody>
                    <a:bodyPr/>
                    <a:lstStyle/>
                    <a:p>
                      <a:r>
                        <a:rPr lang="es-ES" dirty="0" smtClean="0"/>
                        <a:t>Se fundamenta en el interés particular </a:t>
                      </a:r>
                      <a:endParaRPr lang="es-ES" dirty="0"/>
                    </a:p>
                  </a:txBody>
                  <a:tcPr/>
                </a:tc>
              </a:tr>
              <a:tr h="489066">
                <a:tc>
                  <a:txBody>
                    <a:bodyPr/>
                    <a:lstStyle/>
                    <a:p>
                      <a:r>
                        <a:rPr lang="es-ES" dirty="0" smtClean="0"/>
                        <a:t>No presupone un precio dominante </a:t>
                      </a:r>
                      <a:endParaRPr lang="es-ES" dirty="0"/>
                    </a:p>
                  </a:txBody>
                  <a:tcPr/>
                </a:tc>
                <a:tc>
                  <a:txBody>
                    <a:bodyPr/>
                    <a:lstStyle/>
                    <a:p>
                      <a:r>
                        <a:rPr lang="es-ES" dirty="0" smtClean="0"/>
                        <a:t>Presupone</a:t>
                      </a:r>
                      <a:r>
                        <a:rPr lang="es-ES" baseline="0" dirty="0" smtClean="0"/>
                        <a:t> un precio dominante </a:t>
                      </a:r>
                      <a:endParaRPr lang="es-ES" dirty="0"/>
                    </a:p>
                  </a:txBody>
                  <a:tcPr/>
                </a:tc>
              </a:tr>
              <a:tr h="1043336">
                <a:tc>
                  <a:txBody>
                    <a:bodyPr/>
                    <a:lstStyle/>
                    <a:p>
                      <a:r>
                        <a:rPr lang="es-ES" dirty="0" smtClean="0"/>
                        <a:t>Esta afuera del comercio </a:t>
                      </a:r>
                      <a:endParaRPr lang="es-ES" dirty="0"/>
                    </a:p>
                  </a:txBody>
                  <a:tcPr/>
                </a:tc>
                <a:tc>
                  <a:txBody>
                    <a:bodyPr/>
                    <a:lstStyle/>
                    <a:p>
                      <a:r>
                        <a:rPr lang="es-ES" dirty="0" smtClean="0"/>
                        <a:t>No necesariamente esta como ocurre  con</a:t>
                      </a:r>
                      <a:r>
                        <a:rPr lang="es-ES" baseline="0" dirty="0" smtClean="0"/>
                        <a:t> las que no tiene el carácter  de legales o derivadas de la ley .</a:t>
                      </a:r>
                      <a:endParaRPr lang="es-ES" dirty="0"/>
                    </a:p>
                  </a:txBody>
                  <a:tcPr/>
                </a:tc>
              </a:tr>
              <a:tr h="1356337">
                <a:tc>
                  <a:txBody>
                    <a:bodyPr/>
                    <a:lstStyle/>
                    <a:p>
                      <a:r>
                        <a:rPr lang="es-ES" dirty="0" smtClean="0"/>
                        <a:t>Puede ser activa es decir, puede consistir en una obligación de hacer a cargo del dueño  del predio sobre  el que este constituida .</a:t>
                      </a:r>
                      <a:endParaRPr lang="es-ES" dirty="0"/>
                    </a:p>
                  </a:txBody>
                  <a:tcPr/>
                </a:tc>
                <a:tc>
                  <a:txBody>
                    <a:bodyPr/>
                    <a:lstStyle/>
                    <a:p>
                      <a:r>
                        <a:rPr lang="es-ES" dirty="0" smtClean="0"/>
                        <a:t>Implica obligaciones  de no hacer o dejar hacer a favor</a:t>
                      </a:r>
                      <a:r>
                        <a:rPr lang="es-ES" baseline="0" dirty="0" smtClean="0"/>
                        <a:t>  del titular de la servidumbre , pero nunca obligaciones positivas o activas, a cargo del que sufre la servidumbre</a:t>
                      </a:r>
                      <a:endParaRPr lang="es-ES" dirty="0"/>
                    </a:p>
                  </a:txBody>
                  <a:tcPr/>
                </a:tc>
              </a:tr>
              <a:tr h="1356337">
                <a:tc>
                  <a:txBody>
                    <a:bodyPr/>
                    <a:lstStyle/>
                    <a:p>
                      <a:r>
                        <a:rPr lang="es-ES" dirty="0" smtClean="0"/>
                        <a:t>Tiene su origen en la ley y se impone por acto administrativo </a:t>
                      </a:r>
                      <a:endParaRPr lang="es-ES" dirty="0"/>
                    </a:p>
                  </a:txBody>
                  <a:tcPr/>
                </a:tc>
                <a:tc>
                  <a:txBody>
                    <a:bodyPr/>
                    <a:lstStyle/>
                    <a:p>
                      <a:r>
                        <a:rPr lang="es-ES" dirty="0" smtClean="0"/>
                        <a:t>A un que puede tener un origen en la ley (</a:t>
                      </a:r>
                      <a:r>
                        <a:rPr lang="es-ES" baseline="0" dirty="0" smtClean="0"/>
                        <a:t> legales) no se impone mediante acto administrativo, si no mediante negocio jurídico o  decisión  judicial </a:t>
                      </a:r>
                    </a:p>
                  </a:txBody>
                  <a:tcPr/>
                </a:tc>
              </a:tr>
            </a:tbl>
          </a:graphicData>
        </a:graphic>
      </p:graphicFrame>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3400" y="857232"/>
            <a:ext cx="7851648" cy="928694"/>
          </a:xfrm>
        </p:spPr>
        <p:txBody>
          <a:bodyPr/>
          <a:lstStyle/>
          <a:p>
            <a:pPr algn="just"/>
            <a:r>
              <a:rPr lang="es-ES" sz="3200" dirty="0" smtClean="0"/>
              <a:t>SERVIDUMBRE DE ACUEDUCTO</a:t>
            </a:r>
            <a:endParaRPr lang="es-ES" sz="3200" dirty="0"/>
          </a:p>
        </p:txBody>
      </p:sp>
      <p:sp>
        <p:nvSpPr>
          <p:cNvPr id="3" name="2 Subtítulo"/>
          <p:cNvSpPr>
            <a:spLocks noGrp="1"/>
          </p:cNvSpPr>
          <p:nvPr>
            <p:ph type="subTitle" idx="1"/>
          </p:nvPr>
        </p:nvSpPr>
        <p:spPr>
          <a:xfrm>
            <a:off x="500034" y="1785926"/>
            <a:ext cx="8358246" cy="4714908"/>
          </a:xfrm>
        </p:spPr>
        <p:txBody>
          <a:bodyPr/>
          <a:lstStyle/>
          <a:p>
            <a:pPr algn="just"/>
            <a:r>
              <a:rPr lang="es-ES" dirty="0" smtClean="0"/>
              <a:t>El Código de Recursos Naturales  preceptúa en su articulo  107  “para poner servidumbre de acueducto en interés privado de quien tenga derecho a usar el agua se determinara la zona que va a quedar  afectada con la servidumbre, las características de la obra y las demás modalidades .</a:t>
            </a:r>
          </a:p>
          <a:p>
            <a:pPr algn="just"/>
            <a:r>
              <a:rPr lang="es-ES" dirty="0" smtClean="0"/>
              <a:t>El articulo 125 del decreto 1541 de 1978 declara que toda  heredad  esta sujeta ala servidumbre de acueducto en favor de otra heredad  que carezca d e las aguas  necesarias para el cultivo de sementeras, plantaciones o pastos , a favor de un pueblo .</a:t>
            </a:r>
            <a:endParaRPr lang="es-E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3400" y="642918"/>
            <a:ext cx="7851648" cy="714380"/>
          </a:xfrm>
        </p:spPr>
        <p:txBody>
          <a:bodyPr>
            <a:normAutofit/>
          </a:bodyPr>
          <a:lstStyle/>
          <a:p>
            <a:pPr algn="just"/>
            <a:r>
              <a:rPr lang="es-ES" sz="3200" dirty="0" smtClean="0"/>
              <a:t>SERVIDUMBRE DE DESAGÜE </a:t>
            </a:r>
            <a:endParaRPr lang="es-ES" sz="3200" dirty="0"/>
          </a:p>
        </p:txBody>
      </p:sp>
      <p:sp>
        <p:nvSpPr>
          <p:cNvPr id="3" name="2 Subtítulo"/>
          <p:cNvSpPr>
            <a:spLocks noGrp="1"/>
          </p:cNvSpPr>
          <p:nvPr>
            <p:ph type="subTitle" idx="1"/>
          </p:nvPr>
        </p:nvSpPr>
        <p:spPr>
          <a:xfrm>
            <a:off x="533400" y="1428736"/>
            <a:ext cx="8253442" cy="5000660"/>
          </a:xfrm>
        </p:spPr>
        <p:txBody>
          <a:bodyPr>
            <a:normAutofit lnSpcReduction="10000"/>
          </a:bodyPr>
          <a:lstStyle/>
          <a:p>
            <a:pPr algn="just"/>
            <a:r>
              <a:rPr lang="es-ES" dirty="0" smtClean="0"/>
              <a:t>El articulo 108 del decreto 2811 de 1974 ratifica la existencia de la servidumbre de desagüe, en los siguientes términos “todo previo esta sujeto a la servidumbre de desagüe a favor de otro previo publico o privado que la necesite.</a:t>
            </a:r>
          </a:p>
          <a:p>
            <a:pPr algn="just"/>
            <a:r>
              <a:rPr lang="es-ES" dirty="0" smtClean="0"/>
              <a:t>El articulo 109 preceptúa  “al fijarse la indemnización  a favor del dueño del previo que se grava con una servidumbre de desagüe .</a:t>
            </a:r>
          </a:p>
          <a:p>
            <a:pPr algn="just"/>
            <a:r>
              <a:rPr lang="es-ES" dirty="0" smtClean="0"/>
              <a:t>Como la servidumbre siempre  implica una carga o gravamen al predio sirviente , la norma hay que entenderla de tal manera que no afecte la naturaleza misma de la servidumbre.</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530352" y="500042"/>
            <a:ext cx="7772400" cy="500066"/>
          </a:xfrm>
        </p:spPr>
        <p:txBody>
          <a:bodyPr/>
          <a:lstStyle/>
          <a:p>
            <a:r>
              <a:rPr lang="es-ES" sz="3200" dirty="0" smtClean="0"/>
              <a:t>SERVIDUMBRE DE PRESA O ESTRIBO </a:t>
            </a:r>
            <a:endParaRPr lang="es-ES" sz="3200" dirty="0"/>
          </a:p>
        </p:txBody>
      </p:sp>
      <p:sp>
        <p:nvSpPr>
          <p:cNvPr id="5" name="4 Marcador de texto"/>
          <p:cNvSpPr>
            <a:spLocks noGrp="1"/>
          </p:cNvSpPr>
          <p:nvPr>
            <p:ph type="body" idx="1"/>
          </p:nvPr>
        </p:nvSpPr>
        <p:spPr>
          <a:xfrm>
            <a:off x="530352" y="1071546"/>
            <a:ext cx="8327928" cy="5572164"/>
          </a:xfrm>
        </p:spPr>
        <p:txBody>
          <a:bodyPr/>
          <a:lstStyle/>
          <a:p>
            <a:pPr algn="just"/>
            <a:r>
              <a:rPr lang="es-ES" sz="2800" dirty="0" smtClean="0"/>
              <a:t>Otra servidumbre regulada en el Código de Recursos Naturales  es la de presa y estribo, no consagrada en el código civil , El articulo 113  de aquel la define así “ toda heredad esta sujeta ala servidumbre de  estribo a favor de una mina , empresa ciudad o poblado.</a:t>
            </a:r>
          </a:p>
          <a:p>
            <a:pPr algn="just"/>
            <a:r>
              <a:rPr lang="es-ES" sz="2800" dirty="0" smtClean="0"/>
              <a:t>Las obra de presa deberán construirse y conservarse de manera que se cause el menor perjuicio alas heredades vecinas. </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0352" y="357166"/>
            <a:ext cx="7772400" cy="1000132"/>
          </a:xfrm>
        </p:spPr>
        <p:txBody>
          <a:bodyPr/>
          <a:lstStyle/>
          <a:p>
            <a:r>
              <a:rPr lang="es-ES" sz="2800" dirty="0" smtClean="0"/>
              <a:t>SERVIDUMBRE DE TRANSITO PARA TRANSPORTAR AGUA EN VASIJAS O RECIPIENTES</a:t>
            </a:r>
            <a:endParaRPr lang="es-ES" sz="2800" dirty="0"/>
          </a:p>
        </p:txBody>
      </p:sp>
      <p:sp>
        <p:nvSpPr>
          <p:cNvPr id="3" name="2 Marcador de texto"/>
          <p:cNvSpPr>
            <a:spLocks noGrp="1"/>
          </p:cNvSpPr>
          <p:nvPr>
            <p:ph type="body" idx="1"/>
          </p:nvPr>
        </p:nvSpPr>
        <p:spPr>
          <a:xfrm>
            <a:off x="530352" y="1500174"/>
            <a:ext cx="8185052" cy="5143536"/>
          </a:xfrm>
        </p:spPr>
        <p:txBody>
          <a:bodyPr/>
          <a:lstStyle/>
          <a:p>
            <a:r>
              <a:rPr lang="es-ES" dirty="0" smtClean="0"/>
              <a:t>El código de Recursos Naturales se refiere a la servidumbre  de transito para transportar  agua en vasijas o recipientes  el articulo 115 del mencionando estatuto afirma  “ La servidumbre de transito para transporte  de agua , consiste en el de la que necesite.</a:t>
            </a:r>
          </a:p>
          <a:p>
            <a:endParaRPr lang="es-ES" dirty="0" smtClean="0"/>
          </a:p>
          <a:p>
            <a:r>
              <a:rPr lang="es-ES" dirty="0" smtClean="0"/>
              <a:t> La imposición de esta servidumbre requiere también  el agotamiento de tramite administrativo previo ante la Corporación Autónoma Regional respectiva , dirigido a logar un acuerdo entre  las partes . </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285728"/>
            <a:ext cx="8572560" cy="571504"/>
          </a:xfrm>
        </p:spPr>
        <p:txBody>
          <a:bodyPr/>
          <a:lstStyle/>
          <a:p>
            <a:r>
              <a:rPr lang="es-ES" sz="2800" dirty="0" smtClean="0"/>
              <a:t>SERVIDUMBRE DE ABREVADERO </a:t>
            </a:r>
            <a:endParaRPr lang="es-ES" sz="2800" dirty="0"/>
          </a:p>
        </p:txBody>
      </p:sp>
      <p:sp>
        <p:nvSpPr>
          <p:cNvPr id="3" name="2 Marcador de texto"/>
          <p:cNvSpPr>
            <a:spLocks noGrp="1"/>
          </p:cNvSpPr>
          <p:nvPr>
            <p:ph type="body" idx="1"/>
          </p:nvPr>
        </p:nvSpPr>
        <p:spPr>
          <a:xfrm>
            <a:off x="214282" y="1357298"/>
            <a:ext cx="8715436" cy="5072098"/>
          </a:xfrm>
        </p:spPr>
        <p:txBody>
          <a:bodyPr/>
          <a:lstStyle/>
          <a:p>
            <a:pPr algn="just"/>
            <a:r>
              <a:rPr lang="es-ES" dirty="0" smtClean="0"/>
              <a:t>El articulo 116 de dicho Código establece la servidumbre de transito  para dar de beber al ganado, también denominada de abrevadero “ el dueño de heredad que carezca de las aguas necesarias gozara de servidumbre de transito  para abrevaderos .</a:t>
            </a:r>
          </a:p>
          <a:p>
            <a:pPr algn="just"/>
            <a:endParaRPr lang="es-ES" dirty="0" smtClean="0"/>
          </a:p>
          <a:p>
            <a:pPr algn="just"/>
            <a:r>
              <a:rPr lang="es-ES" sz="2400" dirty="0" smtClean="0">
                <a:solidFill>
                  <a:schemeClr val="accent4">
                    <a:lumMod val="60000"/>
                    <a:lumOff val="40000"/>
                  </a:schemeClr>
                </a:solidFill>
              </a:rPr>
              <a:t>SERVIDUMBRE ESPECIAL  DEL DECRETO  222 DE 1983 </a:t>
            </a:r>
          </a:p>
          <a:p>
            <a:pPr algn="just"/>
            <a:r>
              <a:rPr lang="es-ES" sz="2400" dirty="0" smtClean="0"/>
              <a:t>El decreto 222 de 1983 que regula el régimen de contratación de la nación y de las entidades descentralizadas el orden nacional imponen la norma de “… conformidad con la leyes.</a:t>
            </a:r>
          </a:p>
          <a:p>
            <a:pPr algn="just"/>
            <a:r>
              <a:rPr lang="es-ES" sz="2400" dirty="0" smtClean="0"/>
              <a:t>Cuando tal adquisición o imposición de servidumbre sean necesarias para la ejecución de los contratos definidos en el articulo 81 de este estatuto. </a:t>
            </a:r>
          </a:p>
          <a:p>
            <a:pPr algn="just"/>
            <a:endParaRPr lang="es-ES" sz="2000" dirty="0" smtClean="0">
              <a:solidFill>
                <a:schemeClr val="accent4">
                  <a:lumMod val="60000"/>
                  <a:lumOff val="4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lstStyle/>
          <a:p>
            <a:r>
              <a:rPr lang="es-ES" dirty="0" smtClean="0"/>
              <a:t>QUE LOS PREDIOS SEAN DE DIFERENTE DUEÑO:</a:t>
            </a:r>
          </a:p>
          <a:p>
            <a:pPr>
              <a:buNone/>
            </a:pPr>
            <a:r>
              <a:rPr lang="es-ES" dirty="0" smtClean="0"/>
              <a:t>    </a:t>
            </a:r>
            <a:r>
              <a:rPr lang="es-ES" sz="2400" dirty="0" smtClean="0">
                <a:latin typeface="Comic Sans MS" pitchFamily="66" charset="0"/>
              </a:rPr>
              <a:t>para que el concepto de servidumbre tenga </a:t>
            </a:r>
            <a:r>
              <a:rPr lang="es-ES" sz="2400" dirty="0" err="1" smtClean="0">
                <a:latin typeface="Comic Sans MS" pitchFamily="66" charset="0"/>
              </a:rPr>
              <a:t>valedez</a:t>
            </a:r>
            <a:r>
              <a:rPr lang="es-ES" sz="2400" dirty="0" smtClean="0">
                <a:latin typeface="Comic Sans MS" pitchFamily="66" charset="0"/>
              </a:rPr>
              <a:t> es necesario que los predios ( sirviente y dominante) pertenezcan a diferentes propietarios. Si los predios llegaran a pertenecer a un solo propietario, la servidumbre desaparecería por confusión (ART 942,num. 3). Desde el derecho romano se ha afirmado que sobre cosas propias ninguna persona pude tener en su favor una servidumbre.</a:t>
            </a:r>
            <a:endParaRPr lang="es-E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57158" y="500042"/>
            <a:ext cx="7851648" cy="642942"/>
          </a:xfrm>
        </p:spPr>
        <p:txBody>
          <a:bodyPr>
            <a:normAutofit fontScale="90000"/>
          </a:bodyPr>
          <a:lstStyle/>
          <a:p>
            <a:pPr algn="just"/>
            <a:r>
              <a:rPr lang="es-ES" sz="2800" dirty="0" smtClean="0"/>
              <a:t>SERVIDUMBRE PUBLICA SOBRE CUENCAS HIDROGRÁFICAS </a:t>
            </a:r>
            <a:endParaRPr lang="es-ES" sz="2800" dirty="0"/>
          </a:p>
        </p:txBody>
      </p:sp>
      <p:sp>
        <p:nvSpPr>
          <p:cNvPr id="3" name="2 Subtítulo"/>
          <p:cNvSpPr>
            <a:spLocks noGrp="1"/>
          </p:cNvSpPr>
          <p:nvPr>
            <p:ph type="subTitle" idx="1"/>
          </p:nvPr>
        </p:nvSpPr>
        <p:spPr>
          <a:xfrm>
            <a:off x="533400" y="1571612"/>
            <a:ext cx="8182004" cy="4929222"/>
          </a:xfrm>
        </p:spPr>
        <p:txBody>
          <a:bodyPr>
            <a:normAutofit lnSpcReduction="10000"/>
          </a:bodyPr>
          <a:lstStyle/>
          <a:p>
            <a:pPr algn="just"/>
            <a:r>
              <a:rPr lang="es-ES" dirty="0" smtClean="0"/>
              <a:t>Según el decreto 2857 de octubre 13 de 1981 para la ejecución de las obras civiles previstas  en un plan de ordenación o para adelantar las labores de administración de una cuenca hidrográfica  le entidad ambiental competente  puede ocupar los terrenos necesarios para la ejecución de tales obras.</a:t>
            </a:r>
          </a:p>
          <a:p>
            <a:pPr algn="just"/>
            <a:r>
              <a:rPr lang="es-ES" dirty="0" smtClean="0">
                <a:solidFill>
                  <a:schemeClr val="bg2">
                    <a:lumMod val="60000"/>
                    <a:lumOff val="40000"/>
                  </a:schemeClr>
                </a:solidFill>
              </a:rPr>
              <a:t>SERVIDUMBRE DE AERODROMOS  Y AEROPUERTOS </a:t>
            </a:r>
          </a:p>
          <a:p>
            <a:pPr algn="just"/>
            <a:r>
              <a:rPr lang="es-ES" dirty="0" smtClean="0"/>
              <a:t>Dentro de las conocidas  por la doctrina como servidumbres administrativas desempeña un papel importante la de aeródromos o aeronavegación establecida  en Colombia por la ley 89 de 1938 aun que en el fondo construye una  verdadera limitación. </a:t>
            </a:r>
            <a:endParaRPr lang="es-E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texto"/>
          <p:cNvSpPr>
            <a:spLocks noGrp="1"/>
          </p:cNvSpPr>
          <p:nvPr>
            <p:ph type="body" idx="1"/>
          </p:nvPr>
        </p:nvSpPr>
        <p:spPr>
          <a:xfrm>
            <a:off x="428596" y="428604"/>
            <a:ext cx="8215370" cy="6000792"/>
          </a:xfrm>
        </p:spPr>
        <p:txBody>
          <a:bodyPr/>
          <a:lstStyle/>
          <a:p>
            <a:pPr algn="just"/>
            <a:r>
              <a:rPr lang="es-ES" dirty="0" smtClean="0"/>
              <a:t>Las limitaciones que pesa sobre los bienes constituyen las llamadas obligaciones propter rem o  ambulatorias, inhertes al mismo bien, son cargas reales  y ambulatorias que persiguen al bien sin reparar en quien sea su titular, y determinan para los que detectan, el bien el deber jurídico de asumir la carga que los afecta .</a:t>
            </a:r>
          </a:p>
          <a:p>
            <a:pPr algn="just"/>
            <a:r>
              <a:rPr lang="es-ES" sz="2400" dirty="0" smtClean="0">
                <a:solidFill>
                  <a:schemeClr val="bg2">
                    <a:lumMod val="40000"/>
                    <a:lumOff val="60000"/>
                  </a:schemeClr>
                </a:solidFill>
              </a:rPr>
              <a:t>SERVIDUMBRE DE ENERGIA ELECTRICA </a:t>
            </a:r>
          </a:p>
          <a:p>
            <a:pPr algn="just"/>
            <a:r>
              <a:rPr lang="es-ES" sz="2400" dirty="0" smtClean="0"/>
              <a:t>Por medio de esta servidumbre las entidades publicas constructoras  de centrales generadoras de energía o sus concesionarios pueden pasar las líneas de conexión por vía aérea, subterránea, o superficial por los predios afectados, ocuparlos transitar  por ellos adelantar y ejercer la vigilancia  sobre las obras construidas </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0352" y="571480"/>
            <a:ext cx="7772400" cy="571504"/>
          </a:xfrm>
        </p:spPr>
        <p:txBody>
          <a:bodyPr/>
          <a:lstStyle/>
          <a:p>
            <a:pPr algn="just"/>
            <a:r>
              <a:rPr lang="es-ES" sz="2800" dirty="0" smtClean="0"/>
              <a:t>SERVIDUMBRE DE OLEODUCTOS Y POLIDUCTOS </a:t>
            </a:r>
            <a:endParaRPr lang="es-ES" sz="2800" dirty="0"/>
          </a:p>
        </p:txBody>
      </p:sp>
      <p:sp>
        <p:nvSpPr>
          <p:cNvPr id="3" name="2 Marcador de texto"/>
          <p:cNvSpPr>
            <a:spLocks noGrp="1"/>
          </p:cNvSpPr>
          <p:nvPr>
            <p:ph type="body" idx="1"/>
          </p:nvPr>
        </p:nvSpPr>
        <p:spPr>
          <a:xfrm>
            <a:off x="530352" y="1428736"/>
            <a:ext cx="8327928" cy="5214974"/>
          </a:xfrm>
        </p:spPr>
        <p:txBody>
          <a:bodyPr/>
          <a:lstStyle/>
          <a:p>
            <a:pPr algn="just"/>
            <a:r>
              <a:rPr lang="es-ES" dirty="0" smtClean="0"/>
              <a:t>Esta servidumbre se impone para el transporte de petróleo o de sus derivados a favor del titular nacional o extranjero, privado o publico, encargado de la explotación el recurso, su regulación normativa esta en el decreto  1886 de 1954 y en la ley 10 de 1961 la servidumbre comprende el terreno y una franja adicional de treinta metros  y favorece las estaciones  de bombeo y almacenaje de crudo y sus terminales terrestres .</a:t>
            </a:r>
          </a:p>
          <a:p>
            <a:pPr algn="just"/>
            <a:r>
              <a:rPr lang="es-ES" dirty="0" smtClean="0"/>
              <a:t>Se regula por el decreto 222 de 1983, si la titularidad corresponde a un identidad de derecho publico. Si el beneficiario es  una entidad particular, su tramite se establece por el Código de Procedimiento Civil.</a:t>
            </a:r>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3100" dirty="0" smtClean="0">
                <a:latin typeface="Algerian" pitchFamily="82" charset="0"/>
              </a:rPr>
              <a:t>Características del derecho real de servidumbre</a:t>
            </a:r>
            <a:r>
              <a:rPr lang="es-ES" dirty="0" smtClean="0">
                <a:latin typeface="Algerian" pitchFamily="82" charset="0"/>
              </a:rPr>
              <a:t>.</a:t>
            </a:r>
            <a:endParaRPr lang="es-ES" dirty="0">
              <a:latin typeface="Algerian" pitchFamily="82" charset="0"/>
            </a:endParaRPr>
          </a:p>
        </p:txBody>
      </p:sp>
      <p:sp>
        <p:nvSpPr>
          <p:cNvPr id="3" name="2 Marcador de contenido"/>
          <p:cNvSpPr>
            <a:spLocks noGrp="1"/>
          </p:cNvSpPr>
          <p:nvPr>
            <p:ph idx="1"/>
          </p:nvPr>
        </p:nvSpPr>
        <p:spPr/>
        <p:txBody>
          <a:bodyPr>
            <a:normAutofit lnSpcReduction="10000"/>
          </a:bodyPr>
          <a:lstStyle/>
          <a:p>
            <a:r>
              <a:rPr lang="es-ES" dirty="0" smtClean="0"/>
              <a:t>ES UN DERECHO REAL INMUEBLE: </a:t>
            </a:r>
            <a:r>
              <a:rPr lang="es-ES" sz="2400" dirty="0" smtClean="0">
                <a:latin typeface="Comic Sans MS" pitchFamily="66" charset="0"/>
              </a:rPr>
              <a:t>recae sobre bienes inmuebles ( un predio es un inmueble por naturaleza), la servidumbre siempre será un derecho real de esa categoría. Sobre los bienes muebles no hay servidumbre.</a:t>
            </a:r>
          </a:p>
          <a:p>
            <a:r>
              <a:rPr lang="es-ES" dirty="0" smtClean="0"/>
              <a:t>ES UN DERECHO REAL ACCESORIO DE GOCE: </a:t>
            </a:r>
            <a:r>
              <a:rPr lang="es-ES" sz="2400" dirty="0" smtClean="0">
                <a:latin typeface="Comic Sans MS" pitchFamily="66" charset="0"/>
              </a:rPr>
              <a:t>la servidumbre es un derecho real accesorio por que supone la existencia del derecho real de dominio. Es accesoria de la propiedad inmueble. Como derecho accesorio la servidumbre no puede enajenarse, hipotecarse, gravarse o embargarse con independencia del predio a que activamente pertenece.</a:t>
            </a:r>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normAutofit/>
          </a:bodyPr>
          <a:lstStyle/>
          <a:p>
            <a:r>
              <a:rPr lang="es-ES" sz="2400" dirty="0" smtClean="0">
                <a:latin typeface="Comic Sans MS" pitchFamily="66" charset="0"/>
              </a:rPr>
              <a:t>es un derecho de goce por que el predio dominante obtiene un beneficio o una utilidad. Si el predio dominante obtiene un beneficio o utilidad es por que el predio sirviente soporta una carga o gravamen, es decir, tiene una limitación al dominio.</a:t>
            </a:r>
          </a:p>
          <a:p>
            <a:r>
              <a:rPr lang="es-ES" dirty="0" smtClean="0"/>
              <a:t>ES UN DERECHO REAL INDIVISIBLE:  </a:t>
            </a:r>
            <a:r>
              <a:rPr lang="es-ES" sz="2400" dirty="0" smtClean="0">
                <a:latin typeface="Comic Sans MS" pitchFamily="66" charset="0"/>
              </a:rPr>
              <a:t>la servidumbres no pueden ejercerse, adquirirse ni perderse por partes.” dividido el predio sirviente, no varia la servidumbre que esta constituida en el, y deben sufrirla aquel o aquellos a quienes les toca la parte en que se ejercía”. (C.C ART 884).</a:t>
            </a:r>
            <a:endParaRPr lang="es-ES" dirty="0" smtClean="0"/>
          </a:p>
          <a:p>
            <a:endParaRPr lang="es-ES" sz="2400" dirty="0">
              <a:latin typeface="Comic Sans MS" pitchFamily="66"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1266</TotalTime>
  <Words>6813</Words>
  <Application>Microsoft Office PowerPoint</Application>
  <PresentationFormat>Presentación en pantalla (4:3)</PresentationFormat>
  <Paragraphs>380</Paragraphs>
  <Slides>72</Slides>
  <Notes>1</Notes>
  <HiddenSlides>0</HiddenSlides>
  <MMClips>0</MMClips>
  <ScaleCrop>false</ScaleCrop>
  <HeadingPairs>
    <vt:vector size="4" baseType="variant">
      <vt:variant>
        <vt:lpstr>Tema</vt:lpstr>
      </vt:variant>
      <vt:variant>
        <vt:i4>1</vt:i4>
      </vt:variant>
      <vt:variant>
        <vt:lpstr>Títulos de diapositiva</vt:lpstr>
      </vt:variant>
      <vt:variant>
        <vt:i4>72</vt:i4>
      </vt:variant>
    </vt:vector>
  </HeadingPairs>
  <TitlesOfParts>
    <vt:vector size="73" baseType="lpstr">
      <vt:lpstr>Flujo</vt:lpstr>
      <vt:lpstr>La servidumbre</vt:lpstr>
      <vt:lpstr>LA SERVIDUMBRE EN GENERAL</vt:lpstr>
      <vt:lpstr>definición</vt:lpstr>
      <vt:lpstr>Elementos de la definición</vt:lpstr>
      <vt:lpstr>Diapositiva 5</vt:lpstr>
      <vt:lpstr>Diapositiva 6</vt:lpstr>
      <vt:lpstr>Diapositiva 7</vt:lpstr>
      <vt:lpstr>Características del derecho real de servidumbre.</vt:lpstr>
      <vt:lpstr>Diapositiva 9</vt:lpstr>
      <vt:lpstr>Diapositiva 10</vt:lpstr>
      <vt:lpstr>Clasificación de la servidumbre</vt:lpstr>
      <vt:lpstr> clasificación de la servidumbre</vt:lpstr>
      <vt:lpstr>Diapositiva 13</vt:lpstr>
      <vt:lpstr>Por su ejercicio</vt:lpstr>
      <vt:lpstr>Por señales de su existencia</vt:lpstr>
      <vt:lpstr>Clasificación de la servidumbre por su ejercicio y sus señales exteriores </vt:lpstr>
      <vt:lpstr>Por la carga del predio sirviente</vt:lpstr>
      <vt:lpstr>Predios susceptibles de ser gravados con servidumbre</vt:lpstr>
      <vt:lpstr>Capacidad para construir o estipular servidumbre</vt:lpstr>
      <vt:lpstr>COPROPIEDAD</vt:lpstr>
      <vt:lpstr>CONSTITUCION DE LAS SERVIDUMBRES.</vt:lpstr>
      <vt:lpstr>Acto jurídico</vt:lpstr>
      <vt:lpstr>Diapositiva 23</vt:lpstr>
      <vt:lpstr>Diapositiva 24</vt:lpstr>
      <vt:lpstr>Sentencia judicial</vt:lpstr>
      <vt:lpstr>Por destinación del padre de familia</vt:lpstr>
      <vt:lpstr>Requisitos para constituir la servidumbre por destinación del padre de familia</vt:lpstr>
      <vt:lpstr>POR PRESCRIPCION</vt:lpstr>
      <vt:lpstr>Diapositiva 29</vt:lpstr>
      <vt:lpstr>Por la ley</vt:lpstr>
      <vt:lpstr>Derechos y obligaciones generados de la servidumbre </vt:lpstr>
      <vt:lpstr>Diapositiva 32</vt:lpstr>
      <vt:lpstr>DERECHOS Y OBLIGACIONES DEL PROPIETARIO SIRVIENTE </vt:lpstr>
      <vt:lpstr>EXTINCIÒN DE LA SERVIDUMBRE  (C.C ART 942)</vt:lpstr>
      <vt:lpstr>Por confusión</vt:lpstr>
      <vt:lpstr>Por la renuncia del dueño del predio dominante</vt:lpstr>
      <vt:lpstr>Por el no uso</vt:lpstr>
      <vt:lpstr>SERVIDUMBRES EN PARTICULAR</vt:lpstr>
      <vt:lpstr>Diapositiva 39</vt:lpstr>
      <vt:lpstr>Diapositiva 40</vt:lpstr>
      <vt:lpstr>Diapositiva 41</vt:lpstr>
      <vt:lpstr>Diapositiva 42</vt:lpstr>
      <vt:lpstr>Diapositiva 43</vt:lpstr>
      <vt:lpstr>Diapositiva 44</vt:lpstr>
      <vt:lpstr>Diapositiva 45</vt:lpstr>
      <vt:lpstr>Diapositiva 46</vt:lpstr>
      <vt:lpstr>Diapositiva 47</vt:lpstr>
      <vt:lpstr>Diapositiva 48</vt:lpstr>
      <vt:lpstr>Diapositiva 49</vt:lpstr>
      <vt:lpstr>Diapositiva 50</vt:lpstr>
      <vt:lpstr>                          </vt:lpstr>
      <vt:lpstr>Diapositiva 52</vt:lpstr>
      <vt:lpstr>Diapositiva 53</vt:lpstr>
      <vt:lpstr>Diapositiva 54</vt:lpstr>
      <vt:lpstr>Diapositiva 55</vt:lpstr>
      <vt:lpstr>SERVIDUMBRE DE LUZ </vt:lpstr>
      <vt:lpstr>Diapositiva 57</vt:lpstr>
      <vt:lpstr>COMO SE CONSTRUYE LA SERVIDUMBRE DE LUZ </vt:lpstr>
      <vt:lpstr>SERVIDUMBRE DE VISTA </vt:lpstr>
      <vt:lpstr>NO EXISTE SERVIDUMBRE LEGAL DE AGUAS LLUVIAS </vt:lpstr>
      <vt:lpstr>PRINCIPALES SERVIDUMBRES VOLUNTARIAS  </vt:lpstr>
      <vt:lpstr>SERVIDUMBRE DE CÓDIGO DE MINAS </vt:lpstr>
      <vt:lpstr>SERVIDUMBRES ADMINISTRATIVAS </vt:lpstr>
      <vt:lpstr>Diapositiva 64</vt:lpstr>
      <vt:lpstr>SERVIDUMBRE DE ACUEDUCTO</vt:lpstr>
      <vt:lpstr>SERVIDUMBRE DE DESAGÜE </vt:lpstr>
      <vt:lpstr>SERVIDUMBRE DE PRESA O ESTRIBO </vt:lpstr>
      <vt:lpstr>SERVIDUMBRE DE TRANSITO PARA TRANSPORTAR AGUA EN VASIJAS O RECIPIENTES</vt:lpstr>
      <vt:lpstr>SERVIDUMBRE DE ABREVADERO </vt:lpstr>
      <vt:lpstr>SERVIDUMBRE PUBLICA SOBRE CUENCAS HIDROGRÁFICAS </vt:lpstr>
      <vt:lpstr>Diapositiva 71</vt:lpstr>
      <vt:lpstr>SERVIDUMBRE DE OLEODUCTOS Y POLIDUCTOS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servidumbre</dc:title>
  <dc:creator>ANGELA</dc:creator>
  <cp:lastModifiedBy>ANGELA</cp:lastModifiedBy>
  <cp:revision>112</cp:revision>
  <dcterms:created xsi:type="dcterms:W3CDTF">2013-03-15T15:30:58Z</dcterms:created>
  <dcterms:modified xsi:type="dcterms:W3CDTF">2013-04-08T02:31:18Z</dcterms:modified>
</cp:coreProperties>
</file>