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60"/>
  </p:normalViewPr>
  <p:slideViewPr>
    <p:cSldViewPr>
      <p:cViewPr varScale="1">
        <p:scale>
          <a:sx n="69" d="100"/>
          <a:sy n="69" d="100"/>
        </p:scale>
        <p:origin x="-5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8E95-8B9A-4AD5-8731-9D224739EB08}" type="datetimeFigureOut">
              <a:rPr lang="es-CO" smtClean="0"/>
              <a:pPr/>
              <a:t>26/03/2013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4749-6B49-48F9-AD6F-3B0C6B521139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81549649"/>
      </p:ext>
    </p:extLst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8E95-8B9A-4AD5-8731-9D224739EB08}" type="datetimeFigureOut">
              <a:rPr lang="es-CO" smtClean="0"/>
              <a:pPr/>
              <a:t>26/03/2013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4749-6B49-48F9-AD6F-3B0C6B521139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14734033"/>
      </p:ext>
    </p:extLst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8E95-8B9A-4AD5-8731-9D224739EB08}" type="datetimeFigureOut">
              <a:rPr lang="es-CO" smtClean="0"/>
              <a:pPr/>
              <a:t>26/03/2013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4749-6B49-48F9-AD6F-3B0C6B521139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23450394"/>
      </p:ext>
    </p:extLst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8E95-8B9A-4AD5-8731-9D224739EB08}" type="datetimeFigureOut">
              <a:rPr lang="es-CO" smtClean="0"/>
              <a:pPr/>
              <a:t>26/03/2013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4749-6B49-48F9-AD6F-3B0C6B521139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30864029"/>
      </p:ext>
    </p:extLst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8E95-8B9A-4AD5-8731-9D224739EB08}" type="datetimeFigureOut">
              <a:rPr lang="es-CO" smtClean="0"/>
              <a:pPr/>
              <a:t>26/03/2013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4749-6B49-48F9-AD6F-3B0C6B521139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44141712"/>
      </p:ext>
    </p:extLst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8E95-8B9A-4AD5-8731-9D224739EB08}" type="datetimeFigureOut">
              <a:rPr lang="es-CO" smtClean="0"/>
              <a:pPr/>
              <a:t>26/03/2013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4749-6B49-48F9-AD6F-3B0C6B521139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85888705"/>
      </p:ext>
    </p:extLst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8E95-8B9A-4AD5-8731-9D224739EB08}" type="datetimeFigureOut">
              <a:rPr lang="es-CO" smtClean="0"/>
              <a:pPr/>
              <a:t>26/03/2013</a:t>
            </a:fld>
            <a:endParaRPr lang="es-CO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4749-6B49-48F9-AD6F-3B0C6B521139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17998173"/>
      </p:ext>
    </p:extLst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8E95-8B9A-4AD5-8731-9D224739EB08}" type="datetimeFigureOut">
              <a:rPr lang="es-CO" smtClean="0"/>
              <a:pPr/>
              <a:t>26/03/2013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4749-6B49-48F9-AD6F-3B0C6B521139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47457045"/>
      </p:ext>
    </p:extLst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8E95-8B9A-4AD5-8731-9D224739EB08}" type="datetimeFigureOut">
              <a:rPr lang="es-CO" smtClean="0"/>
              <a:pPr/>
              <a:t>26/03/2013</a:t>
            </a:fld>
            <a:endParaRPr lang="es-CO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4749-6B49-48F9-AD6F-3B0C6B521139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35748082"/>
      </p:ext>
    </p:extLst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8E95-8B9A-4AD5-8731-9D224739EB08}" type="datetimeFigureOut">
              <a:rPr lang="es-CO" smtClean="0"/>
              <a:pPr/>
              <a:t>26/03/2013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4749-6B49-48F9-AD6F-3B0C6B521139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13522534"/>
      </p:ext>
    </p:extLst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8E95-8B9A-4AD5-8731-9D224739EB08}" type="datetimeFigureOut">
              <a:rPr lang="es-CO" smtClean="0"/>
              <a:pPr/>
              <a:t>26/03/2013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4749-6B49-48F9-AD6F-3B0C6B521139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86257824"/>
      </p:ext>
    </p:extLst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88E95-8B9A-4AD5-8731-9D224739EB08}" type="datetimeFigureOut">
              <a:rPr lang="es-CO" smtClean="0"/>
              <a:pPr/>
              <a:t>26/03/2013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14749-6B49-48F9-AD6F-3B0C6B521139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64478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-3000" contrast="28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"/>
                    </a14:imgEffect>
                    <a14:imgEffect>
                      <a14:saturation sat="350000"/>
                    </a14:imgEffect>
                    <a14:imgEffect>
                      <a14:brightnessContrast bright="-4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188640"/>
            <a:ext cx="7128792" cy="108012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wordArtVert"/>
          <a:lstStyle/>
          <a:p>
            <a:r>
              <a:rPr lang="es-CO" dirty="0" smtClean="0">
                <a:latin typeface="Times New Roman" pitchFamily="18" charset="0"/>
                <a:cs typeface="Times New Roman" pitchFamily="18" charset="0"/>
              </a:rPr>
              <a:t>POSESIÓN</a:t>
            </a:r>
            <a:endParaRPr lang="es-CO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2060848"/>
            <a:ext cx="6400800" cy="3456384"/>
          </a:xfrm>
        </p:spPr>
        <p:txBody>
          <a:bodyPr>
            <a:noAutofit/>
          </a:bodyPr>
          <a:lstStyle/>
          <a:p>
            <a:pPr algn="just"/>
            <a:r>
              <a:rPr lang="es-CO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Articulo 762 del Código Civil, define la posesión como </a:t>
            </a:r>
            <a:r>
              <a:rPr lang="es-CO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«la tenencia de una cosa determinada de señor o dueño, sea que el dueño o el que se da por tal, tenga la cosa misma, o por otra persona que la tenga en lugar y  a nombre de el.»</a:t>
            </a:r>
            <a:endParaRPr lang="es-CO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824858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lum bright="-14000" contrast="4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O" dirty="0" smtClean="0">
                <a:latin typeface="Times New Roman" pitchFamily="18" charset="0"/>
                <a:cs typeface="Times New Roman" pitchFamily="18" charset="0"/>
              </a:rPr>
              <a:t>VENTAJAS DE LA POSESIÓN</a:t>
            </a:r>
            <a:endParaRPr lang="es-CO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819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sz="4000" dirty="0" smtClean="0">
                <a:latin typeface="Times New Roman" pitchFamily="18" charset="0"/>
                <a:cs typeface="Times New Roman" pitchFamily="18" charset="0"/>
              </a:rPr>
              <a:t>Según el articulo 762, presume legalmente que </a:t>
            </a:r>
            <a:r>
              <a:rPr lang="es-CO" sz="4000" i="1" dirty="0" smtClean="0">
                <a:latin typeface="Times New Roman" pitchFamily="18" charset="0"/>
                <a:cs typeface="Times New Roman" pitchFamily="18" charset="0"/>
              </a:rPr>
              <a:t>«el poseedor es reputado dueño, mientras otra persona no justifique serlo». </a:t>
            </a:r>
          </a:p>
          <a:p>
            <a:pPr marL="0" indent="0" algn="just">
              <a:buNone/>
            </a:pPr>
            <a:r>
              <a:rPr lang="es-CO" sz="4000" dirty="0" smtClean="0">
                <a:latin typeface="Times New Roman" pitchFamily="18" charset="0"/>
                <a:cs typeface="Times New Roman" pitchFamily="18" charset="0"/>
              </a:rPr>
              <a:t>Esto ampara a todo poseedor regular o irregular de buena o mala fe. </a:t>
            </a:r>
            <a:endParaRPr lang="es-CO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033796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lum bright="-17000" contrast="44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CO" dirty="0" smtClean="0">
                <a:latin typeface="Times New Roman" pitchFamily="18" charset="0"/>
                <a:cs typeface="Times New Roman" pitchFamily="18" charset="0"/>
              </a:rPr>
              <a:t>CLASIFICACIÓN DE LA POSESIÓN</a:t>
            </a:r>
            <a:endParaRPr lang="es-CO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O" dirty="0" smtClean="0">
                <a:latin typeface="Times New Roman" pitchFamily="18" charset="0"/>
                <a:cs typeface="Times New Roman" pitchFamily="18" charset="0"/>
              </a:rPr>
              <a:t>POSESIÓN REGULAR</a:t>
            </a:r>
          </a:p>
          <a:p>
            <a:pPr algn="just"/>
            <a:endParaRPr lang="es-CO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CO" dirty="0" smtClean="0">
                <a:latin typeface="Times New Roman" pitchFamily="18" charset="0"/>
                <a:cs typeface="Times New Roman" pitchFamily="18" charset="0"/>
              </a:rPr>
              <a:t>JUSTO TITULO</a:t>
            </a:r>
          </a:p>
          <a:p>
            <a:pPr algn="just"/>
            <a:endParaRPr lang="es-CO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CO" dirty="0" smtClean="0">
                <a:latin typeface="Times New Roman" pitchFamily="18" charset="0"/>
                <a:cs typeface="Times New Roman" pitchFamily="18" charset="0"/>
              </a:rPr>
              <a:t>BUENA FE</a:t>
            </a:r>
          </a:p>
          <a:p>
            <a:pPr algn="just"/>
            <a:endParaRPr lang="es-CO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CO" dirty="0" smtClean="0">
                <a:latin typeface="Times New Roman" pitchFamily="18" charset="0"/>
                <a:cs typeface="Times New Roman" pitchFamily="18" charset="0"/>
              </a:rPr>
              <a:t>POSESIÓN IRREGULAR</a:t>
            </a:r>
            <a:endParaRPr lang="es-CO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68312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lum bright="-21000" contrast="52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O" sz="4000" dirty="0" smtClean="0">
                <a:latin typeface="Times New Roman" pitchFamily="18" charset="0"/>
                <a:cs typeface="Times New Roman" pitchFamily="18" charset="0"/>
              </a:rPr>
              <a:t>VICIOS DE LA POSESIÓN</a:t>
            </a:r>
            <a:endParaRPr lang="es-CO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sz="4400" dirty="0" smtClean="0">
                <a:latin typeface="Times New Roman" pitchFamily="18" charset="0"/>
                <a:cs typeface="Times New Roman" pitchFamily="18" charset="0"/>
              </a:rPr>
              <a:t>Según el Articulo 771 del C.C, como posesiones viciosas o inútiles: la violencia y la clandestinidad. Estos vicios afectan la posesión existente o impiden su nacimiento.</a:t>
            </a:r>
            <a:endParaRPr lang="es-CO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292978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lum bright="-21000" contrast="4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O" sz="4000" dirty="0" smtClean="0">
                <a:latin typeface="Times New Roman" pitchFamily="18" charset="0"/>
                <a:cs typeface="Times New Roman" pitchFamily="18" charset="0"/>
              </a:rPr>
              <a:t>CAPACIDAD PARA POSEER</a:t>
            </a:r>
            <a:endParaRPr lang="es-CO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sz="4400" dirty="0" smtClean="0">
                <a:latin typeface="Times New Roman" pitchFamily="18" charset="0"/>
                <a:cs typeface="Times New Roman" pitchFamily="18" charset="0"/>
              </a:rPr>
              <a:t>Se debe exigir al poseedor una capacidad o aptitud para realizar ese poder, lo que siempre se tenga una facultad de querer apropiarse de la cosa.</a:t>
            </a:r>
            <a:endParaRPr lang="es-CO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41469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lum bright="-15000" contrast="4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CO" dirty="0" smtClean="0">
                <a:latin typeface="Times New Roman" pitchFamily="18" charset="0"/>
                <a:cs typeface="Times New Roman" pitchFamily="18" charset="0"/>
              </a:rPr>
              <a:t>LA ADQUISICIÓN DE LA POSESIÓN</a:t>
            </a:r>
            <a:endParaRPr lang="es-CO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525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CO" sz="3600" dirty="0" smtClean="0">
                <a:latin typeface="Times New Roman" pitchFamily="18" charset="0"/>
                <a:cs typeface="Times New Roman" pitchFamily="18" charset="0"/>
              </a:rPr>
              <a:t>Se puede adquirir originariamente como </a:t>
            </a:r>
          </a:p>
          <a:p>
            <a:pPr algn="just">
              <a:buNone/>
            </a:pPr>
            <a:r>
              <a:rPr lang="es-CO" sz="3600" dirty="0" smtClean="0">
                <a:latin typeface="Times New Roman" pitchFamily="18" charset="0"/>
                <a:cs typeface="Times New Roman" pitchFamily="18" charset="0"/>
              </a:rPr>
              <a:t>ocurre en la ocupación.</a:t>
            </a:r>
          </a:p>
          <a:p>
            <a:pPr algn="just"/>
            <a:endParaRPr lang="es-CO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s-CO" sz="3600" dirty="0" smtClean="0">
                <a:latin typeface="Times New Roman" pitchFamily="18" charset="0"/>
                <a:cs typeface="Times New Roman" pitchFamily="18" charset="0"/>
              </a:rPr>
              <a:t>La posesión se adquiere en forma </a:t>
            </a:r>
          </a:p>
          <a:p>
            <a:pPr algn="just">
              <a:buNone/>
            </a:pPr>
            <a:r>
              <a:rPr lang="es-CO" sz="3600" dirty="0" smtClean="0">
                <a:latin typeface="Times New Roman" pitchFamily="18" charset="0"/>
                <a:cs typeface="Times New Roman" pitchFamily="18" charset="0"/>
              </a:rPr>
              <a:t>derivativa cuando ella implica la expresión </a:t>
            </a:r>
          </a:p>
          <a:p>
            <a:pPr algn="just">
              <a:buNone/>
            </a:pPr>
            <a:r>
              <a:rPr lang="es-CO" sz="3600" dirty="0" smtClean="0">
                <a:latin typeface="Times New Roman" pitchFamily="18" charset="0"/>
                <a:cs typeface="Times New Roman" pitchFamily="18" charset="0"/>
              </a:rPr>
              <a:t>de la voluntad del anterior poseedor en </a:t>
            </a:r>
          </a:p>
          <a:p>
            <a:pPr algn="just">
              <a:buNone/>
            </a:pPr>
            <a:r>
              <a:rPr lang="es-CO" sz="3600" dirty="0" smtClean="0">
                <a:latin typeface="Times New Roman" pitchFamily="18" charset="0"/>
                <a:cs typeface="Times New Roman" pitchFamily="18" charset="0"/>
              </a:rPr>
              <a:t>sentido de poner al nuevo. </a:t>
            </a:r>
            <a:endParaRPr lang="es-CO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2808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lum bright="-15000" contrast="45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CO" dirty="0" smtClean="0">
                <a:latin typeface="Times New Roman" pitchFamily="18" charset="0"/>
                <a:cs typeface="Times New Roman" pitchFamily="18" charset="0"/>
              </a:rPr>
              <a:t>AGREGACIÓN VOLUNTARIA DE POSESIONES</a:t>
            </a:r>
            <a:endParaRPr lang="es-CO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32572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sz="4400" dirty="0" smtClean="0">
                <a:latin typeface="Times New Roman" pitchFamily="18" charset="0"/>
                <a:cs typeface="Times New Roman" pitchFamily="18" charset="0"/>
              </a:rPr>
              <a:t>La situación de movilidad de los bienes muebles e inmuebles de un patrimonio a otro. </a:t>
            </a:r>
            <a:r>
              <a:rPr lang="es-CO" sz="4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635090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lum bright="-14000" contrast="3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O" sz="4000" dirty="0" smtClean="0">
                <a:latin typeface="Times New Roman" pitchFamily="18" charset="0"/>
                <a:cs typeface="Times New Roman" pitchFamily="18" charset="0"/>
              </a:rPr>
              <a:t>POSESIÓN ESCRITA</a:t>
            </a:r>
            <a:endParaRPr lang="es-CO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sz="4400" dirty="0" smtClean="0">
                <a:latin typeface="Times New Roman" pitchFamily="18" charset="0"/>
                <a:cs typeface="Times New Roman" pitchFamily="18" charset="0"/>
              </a:rPr>
              <a:t>La posesión escrita es del propietario de un bien inmueble, el titulo debidamente registrado o automáticamente el fenómeno posesorio.</a:t>
            </a:r>
            <a:endParaRPr lang="es-CO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389521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lum bright="-14000" contrast="44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O" sz="4000" dirty="0" smtClean="0">
                <a:latin typeface="Times New Roman" pitchFamily="18" charset="0"/>
                <a:cs typeface="Times New Roman" pitchFamily="18" charset="0"/>
              </a:rPr>
              <a:t>PERDIDA DE POSESIÓN</a:t>
            </a:r>
            <a:endParaRPr lang="es-CO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s-CO" sz="4400" dirty="0" smtClean="0"/>
          </a:p>
          <a:p>
            <a:pPr marL="0" indent="0" algn="just">
              <a:buNone/>
            </a:pPr>
            <a:r>
              <a:rPr lang="es-CO" sz="4400" dirty="0" smtClean="0">
                <a:latin typeface="Times New Roman" pitchFamily="18" charset="0"/>
                <a:cs typeface="Times New Roman" pitchFamily="18" charset="0"/>
              </a:rPr>
              <a:t>Según el articulo 787 del C.C, </a:t>
            </a:r>
            <a:r>
              <a:rPr lang="es-CO" sz="4400" i="1" dirty="0" smtClean="0">
                <a:latin typeface="Times New Roman" pitchFamily="18" charset="0"/>
                <a:cs typeface="Times New Roman" pitchFamily="18" charset="0"/>
              </a:rPr>
              <a:t>«se deja de poseer una cosa desde que otro se apodere de ella con animo de hacerla suya». </a:t>
            </a:r>
            <a:endParaRPr lang="es-CO" sz="4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144393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lum bright="-18000" contrast="45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O" sz="4000" dirty="0" smtClean="0">
                <a:latin typeface="Times New Roman" pitchFamily="18" charset="0"/>
                <a:cs typeface="Times New Roman" pitchFamily="18" charset="0"/>
              </a:rPr>
              <a:t>LA VENTA</a:t>
            </a:r>
            <a:endParaRPr lang="es-CO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sz="4400" dirty="0" smtClean="0">
                <a:latin typeface="Times New Roman" pitchFamily="18" charset="0"/>
                <a:cs typeface="Times New Roman" pitchFamily="18" charset="0"/>
              </a:rPr>
              <a:t>Es mediante el cual un poseedor de un bien inmueble enajena a un tercero su posesión por escritura publica, recibiendo a cambio una contraprestación económica.</a:t>
            </a:r>
            <a:endParaRPr lang="es-CO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425366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lum bright="-11000" contrast="41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CO" dirty="0" smtClean="0">
                <a:latin typeface="Times New Roman" pitchFamily="18" charset="0"/>
                <a:cs typeface="Times New Roman" pitchFamily="18" charset="0"/>
              </a:rPr>
              <a:t>LA PROMESA DE COMPRAVENTA Y LA POSESIÓN</a:t>
            </a:r>
            <a:endParaRPr lang="es-CO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CO" sz="2800" dirty="0" smtClean="0">
                <a:latin typeface="Times New Roman" pitchFamily="18" charset="0"/>
                <a:cs typeface="Times New Roman" pitchFamily="18" charset="0"/>
              </a:rPr>
              <a:t>El articulo 89 de la ley 153 de 1887, que dejo sin vigencia el articulo 111 del C.C, preceptúa </a:t>
            </a:r>
            <a:r>
              <a:rPr lang="es-CO" sz="2800" i="1" dirty="0" smtClean="0">
                <a:latin typeface="Times New Roman" pitchFamily="18" charset="0"/>
                <a:cs typeface="Times New Roman" pitchFamily="18" charset="0"/>
              </a:rPr>
              <a:t>«la promesa de celebrar un contrato no produce obligación alguna salvo que ocurran las circunstancias siguientes:» </a:t>
            </a:r>
          </a:p>
          <a:p>
            <a:pPr marL="514350" indent="-514350">
              <a:buAutoNum type="arabicPeriod"/>
            </a:pPr>
            <a:r>
              <a:rPr lang="es-CO" sz="2800" dirty="0" smtClean="0">
                <a:latin typeface="Times New Roman" pitchFamily="18" charset="0"/>
                <a:cs typeface="Times New Roman" pitchFamily="18" charset="0"/>
              </a:rPr>
              <a:t>Que la promesa conste por escrito</a:t>
            </a:r>
          </a:p>
          <a:p>
            <a:pPr marL="514350" indent="-514350">
              <a:buAutoNum type="arabicPeriod"/>
            </a:pPr>
            <a:r>
              <a:rPr lang="es-CO" sz="2800" dirty="0" smtClean="0">
                <a:latin typeface="Times New Roman" pitchFamily="18" charset="0"/>
                <a:cs typeface="Times New Roman" pitchFamily="18" charset="0"/>
              </a:rPr>
              <a:t>Que el contrato al que se refiere no sea de aquellos que la ley declara ineficaces por no concurrir con requisitos establecidos.</a:t>
            </a:r>
          </a:p>
          <a:p>
            <a:pPr marL="514350" indent="-514350">
              <a:buAutoNum type="arabicPeriod"/>
            </a:pPr>
            <a:r>
              <a:rPr lang="es-CO" sz="2800" dirty="0" smtClean="0">
                <a:latin typeface="Times New Roman" pitchFamily="18" charset="0"/>
                <a:cs typeface="Times New Roman" pitchFamily="18" charset="0"/>
              </a:rPr>
              <a:t>Que la promesa contenga un plazo que fije la época en que a de celebrarse el contrato. </a:t>
            </a:r>
          </a:p>
          <a:p>
            <a:pPr marL="514350" indent="-514350">
              <a:buAutoNum type="arabicPeriod"/>
            </a:pPr>
            <a:r>
              <a:rPr lang="es-CO" sz="2800" dirty="0" smtClean="0">
                <a:latin typeface="Times New Roman" pitchFamily="18" charset="0"/>
                <a:cs typeface="Times New Roman" pitchFamily="18" charset="0"/>
              </a:rPr>
              <a:t>Que se determine el contrato que para perfeccionarlo solo falte la tradición de la cosa o informalidades legales.</a:t>
            </a:r>
            <a:endParaRPr lang="es-CO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96951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-10000" contrast="33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6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reezing" dir="t"/>
            </a:scene3d>
            <a:sp3d prstMaterial="metal"/>
          </a:bodyPr>
          <a:lstStyle/>
          <a:p>
            <a:r>
              <a:rPr lang="es-CO" dirty="0" smtClean="0">
                <a:latin typeface="Times New Roman" pitchFamily="18" charset="0"/>
                <a:cs typeface="Times New Roman" pitchFamily="18" charset="0"/>
              </a:rPr>
              <a:t>¿Es la posesión un derecho real?</a:t>
            </a:r>
            <a:endParaRPr lang="es-CO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CO" sz="4000" dirty="0" smtClean="0">
                <a:latin typeface="Times New Roman" pitchFamily="18" charset="0"/>
                <a:cs typeface="Times New Roman" pitchFamily="18" charset="0"/>
              </a:rPr>
              <a:t>Los derechos reales constituyen                                              </a:t>
            </a:r>
          </a:p>
          <a:p>
            <a:pPr algn="just">
              <a:buNone/>
            </a:pPr>
            <a:r>
              <a:rPr lang="es-CO" sz="4000" dirty="0" smtClean="0">
                <a:latin typeface="Times New Roman" pitchFamily="18" charset="0"/>
                <a:cs typeface="Times New Roman" pitchFamily="18" charset="0"/>
              </a:rPr>
              <a:t>poderes jurídicos definitivos, y la </a:t>
            </a:r>
          </a:p>
          <a:p>
            <a:pPr algn="just">
              <a:buNone/>
            </a:pPr>
            <a:r>
              <a:rPr lang="es-CO" sz="4000" dirty="0" smtClean="0">
                <a:latin typeface="Times New Roman" pitchFamily="18" charset="0"/>
                <a:cs typeface="Times New Roman" pitchFamily="18" charset="0"/>
              </a:rPr>
              <a:t>posesión en cambio, es un poder de </a:t>
            </a:r>
          </a:p>
          <a:p>
            <a:pPr algn="just">
              <a:buNone/>
            </a:pPr>
            <a:r>
              <a:rPr lang="es-CO" sz="4000" dirty="0" smtClean="0">
                <a:latin typeface="Times New Roman" pitchFamily="18" charset="0"/>
                <a:cs typeface="Times New Roman" pitchFamily="18" charset="0"/>
              </a:rPr>
              <a:t>hecho que no es definitivo, sino solo </a:t>
            </a:r>
          </a:p>
          <a:p>
            <a:pPr algn="just">
              <a:buNone/>
            </a:pPr>
            <a:r>
              <a:rPr lang="es-CO" sz="4000" dirty="0" smtClean="0">
                <a:latin typeface="Times New Roman" pitchFamily="18" charset="0"/>
                <a:cs typeface="Times New Roman" pitchFamily="18" charset="0"/>
              </a:rPr>
              <a:t>por un tiempo. </a:t>
            </a:r>
            <a:endParaRPr lang="es-CO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456712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lum bright="-10000" contrast="32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1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 smtClean="0">
                <a:latin typeface="Times New Roman" pitchFamily="18" charset="0"/>
                <a:cs typeface="Times New Roman" pitchFamily="18" charset="0"/>
              </a:rPr>
              <a:t>El objeto de la posesión</a:t>
            </a:r>
            <a:endParaRPr lang="es-CO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2204864"/>
            <a:ext cx="7848872" cy="377728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CO" sz="4400" dirty="0" smtClean="0">
                <a:latin typeface="Times New Roman" pitchFamily="18" charset="0"/>
                <a:cs typeface="Times New Roman" pitchFamily="18" charset="0"/>
              </a:rPr>
              <a:t>La posesión solo puede recaer </a:t>
            </a:r>
          </a:p>
          <a:p>
            <a:pPr algn="just">
              <a:buNone/>
            </a:pPr>
            <a:r>
              <a:rPr lang="es-CO" sz="4400" dirty="0" smtClean="0">
                <a:latin typeface="Times New Roman" pitchFamily="18" charset="0"/>
                <a:cs typeface="Times New Roman" pitchFamily="18" charset="0"/>
              </a:rPr>
              <a:t>sobre cosas susceptibles de </a:t>
            </a:r>
          </a:p>
          <a:p>
            <a:pPr algn="just">
              <a:buNone/>
            </a:pPr>
            <a:r>
              <a:rPr lang="es-CO" sz="4400" dirty="0" smtClean="0">
                <a:latin typeface="Times New Roman" pitchFamily="18" charset="0"/>
                <a:cs typeface="Times New Roman" pitchFamily="18" charset="0"/>
              </a:rPr>
              <a:t>apropiación, tanto cosas </a:t>
            </a:r>
          </a:p>
          <a:p>
            <a:pPr algn="just">
              <a:buNone/>
            </a:pPr>
            <a:r>
              <a:rPr lang="es-CO" sz="4400" dirty="0" smtClean="0">
                <a:latin typeface="Times New Roman" pitchFamily="18" charset="0"/>
                <a:cs typeface="Times New Roman" pitchFamily="18" charset="0"/>
              </a:rPr>
              <a:t>corporales como incorporales. </a:t>
            </a:r>
            <a:endParaRPr lang="es-CO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742209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-18000" contrast="4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CO" dirty="0" smtClean="0">
                <a:latin typeface="Times New Roman" pitchFamily="18" charset="0"/>
                <a:cs typeface="Times New Roman" pitchFamily="18" charset="0"/>
              </a:rPr>
              <a:t>«ANIMUS </a:t>
            </a:r>
            <a:r>
              <a:rPr lang="es-CO" dirty="0" smtClean="0">
                <a:effectLst>
                  <a:outerShdw blurRad="393700" dist="419100" dir="2700000" sx="174000" sy="174000" rotWithShape="0">
                    <a:schemeClr val="tx1">
                      <a:alpha val="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DOMINI</a:t>
            </a:r>
            <a:r>
              <a:rPr lang="es-CO" dirty="0" smtClean="0">
                <a:latin typeface="Times New Roman" pitchFamily="18" charset="0"/>
                <a:cs typeface="Times New Roman" pitchFamily="18" charset="0"/>
              </a:rPr>
              <a:t>» Y «ANIMUS TENENDI». </a:t>
            </a:r>
            <a:endParaRPr lang="es-CO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r>
              <a:rPr lang="es-CO" b="1" dirty="0" smtClean="0">
                <a:latin typeface="Times New Roman" pitchFamily="18" charset="0"/>
                <a:cs typeface="Times New Roman" pitchFamily="18" charset="0"/>
              </a:rPr>
              <a:t>ANIMUS DOMINI</a:t>
            </a:r>
            <a:r>
              <a:rPr lang="es-CO" dirty="0" smtClean="0">
                <a:latin typeface="Times New Roman" pitchFamily="18" charset="0"/>
                <a:cs typeface="Times New Roman" pitchFamily="18" charset="0"/>
              </a:rPr>
              <a:t>: Es característico de la posesión, consiste en la conducta del poseedor considerarse dueño y amo del bien que ostenta.</a:t>
            </a:r>
          </a:p>
          <a:p>
            <a:endParaRPr lang="es-CO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CO" b="1" dirty="0" smtClean="0">
                <a:latin typeface="Times New Roman" pitchFamily="18" charset="0"/>
                <a:cs typeface="Times New Roman" pitchFamily="18" charset="0"/>
              </a:rPr>
              <a:t>ANIMUS TENEDI</a:t>
            </a:r>
            <a:r>
              <a:rPr lang="es-CO" dirty="0" smtClean="0">
                <a:latin typeface="Times New Roman" pitchFamily="18" charset="0"/>
                <a:cs typeface="Times New Roman" pitchFamily="18" charset="0"/>
              </a:rPr>
              <a:t>: Implica una conducta distinta, y es la del tenedor de un objeto que reconoce la existencia de un dueño distinto a el.</a:t>
            </a:r>
            <a:endParaRPr lang="es-CO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00910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-15000" contrast="47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41763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CO" dirty="0" smtClean="0">
                <a:latin typeface="Times New Roman" pitchFamily="18" charset="0"/>
                <a:cs typeface="Times New Roman" pitchFamily="18" charset="0"/>
              </a:rPr>
              <a:t>La propiedad a la posesión y a la tenencia</a:t>
            </a:r>
            <a:endParaRPr lang="es-CO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s-CO" dirty="0" smtClean="0">
                <a:latin typeface="Times New Roman" pitchFamily="18" charset="0"/>
                <a:cs typeface="Times New Roman" pitchFamily="18" charset="0"/>
              </a:rPr>
              <a:t>Son derechos subjetivos distintos: la primera, </a:t>
            </a:r>
          </a:p>
          <a:p>
            <a:pPr>
              <a:buNone/>
            </a:pPr>
            <a:r>
              <a:rPr lang="es-CO" dirty="0" smtClean="0">
                <a:latin typeface="Times New Roman" pitchFamily="18" charset="0"/>
                <a:cs typeface="Times New Roman" pitchFamily="18" charset="0"/>
              </a:rPr>
              <a:t>denominada tenencia en donde se ejerce un </a:t>
            </a:r>
          </a:p>
          <a:p>
            <a:pPr>
              <a:buNone/>
            </a:pPr>
            <a:r>
              <a:rPr lang="es-CO" dirty="0" smtClean="0">
                <a:latin typeface="Times New Roman" pitchFamily="18" charset="0"/>
                <a:cs typeface="Times New Roman" pitchFamily="18" charset="0"/>
              </a:rPr>
              <a:t>poder externo y material sobre el bien. (Articulo </a:t>
            </a:r>
          </a:p>
          <a:p>
            <a:pPr>
              <a:buNone/>
            </a:pPr>
            <a:r>
              <a:rPr lang="es-CO" dirty="0" smtClean="0">
                <a:latin typeface="Times New Roman" pitchFamily="18" charset="0"/>
                <a:cs typeface="Times New Roman" pitchFamily="18" charset="0"/>
              </a:rPr>
              <a:t>775 del C.C)</a:t>
            </a:r>
          </a:p>
          <a:p>
            <a:pPr>
              <a:buNone/>
            </a:pPr>
            <a:r>
              <a:rPr lang="es-CO" dirty="0" smtClean="0">
                <a:latin typeface="Times New Roman" pitchFamily="18" charset="0"/>
                <a:cs typeface="Times New Roman" pitchFamily="18" charset="0"/>
              </a:rPr>
              <a:t>*La posesión, en la que ese poder material se une </a:t>
            </a:r>
          </a:p>
          <a:p>
            <a:pPr>
              <a:buNone/>
            </a:pPr>
            <a:r>
              <a:rPr lang="es-CO" dirty="0" smtClean="0">
                <a:latin typeface="Times New Roman" pitchFamily="18" charset="0"/>
                <a:cs typeface="Times New Roman" pitchFamily="18" charset="0"/>
              </a:rPr>
              <a:t>el comportarse respecto del bien como si fuese el </a:t>
            </a:r>
          </a:p>
          <a:p>
            <a:pPr>
              <a:buNone/>
            </a:pPr>
            <a:r>
              <a:rPr lang="es-CO" dirty="0" smtClean="0">
                <a:latin typeface="Times New Roman" pitchFamily="18" charset="0"/>
                <a:cs typeface="Times New Roman" pitchFamily="18" charset="0"/>
              </a:rPr>
              <a:t>dueño. (Articulo 762 C.C) </a:t>
            </a:r>
            <a:endParaRPr lang="es-CO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383616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lum bright="-18000" contrast="52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idx="4294967295"/>
          </p:nvPr>
        </p:nvSpPr>
        <p:spPr>
          <a:xfrm>
            <a:off x="539552" y="764704"/>
            <a:ext cx="8229600" cy="5472608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s-CO" sz="4400" dirty="0" smtClean="0">
                <a:latin typeface="Times New Roman" pitchFamily="18" charset="0"/>
                <a:cs typeface="Times New Roman" pitchFamily="18" charset="0"/>
              </a:rPr>
              <a:t>*La propiedad: Se tiene </a:t>
            </a:r>
          </a:p>
          <a:p>
            <a:pPr algn="just">
              <a:buNone/>
            </a:pPr>
            <a:r>
              <a:rPr lang="es-CO" sz="4400" dirty="0" smtClean="0">
                <a:latin typeface="Times New Roman" pitchFamily="18" charset="0"/>
                <a:cs typeface="Times New Roman" pitchFamily="18" charset="0"/>
              </a:rPr>
              <a:t>efectivamente con exclusión de </a:t>
            </a:r>
          </a:p>
          <a:p>
            <a:pPr algn="just">
              <a:buNone/>
            </a:pPr>
            <a:r>
              <a:rPr lang="es-CO" sz="4400" dirty="0" smtClean="0">
                <a:latin typeface="Times New Roman" pitchFamily="18" charset="0"/>
                <a:cs typeface="Times New Roman" pitchFamily="18" charset="0"/>
              </a:rPr>
              <a:t>todas las demás personas y que </a:t>
            </a:r>
          </a:p>
          <a:p>
            <a:pPr algn="just">
              <a:buNone/>
            </a:pPr>
            <a:r>
              <a:rPr lang="es-CO" sz="4400" dirty="0" smtClean="0">
                <a:latin typeface="Times New Roman" pitchFamily="18" charset="0"/>
                <a:cs typeface="Times New Roman" pitchFamily="18" charset="0"/>
              </a:rPr>
              <a:t>autoriza a su titular para usar gozar y </a:t>
            </a:r>
          </a:p>
          <a:p>
            <a:pPr algn="just">
              <a:buNone/>
            </a:pPr>
            <a:r>
              <a:rPr lang="es-CO" sz="4400" dirty="0" smtClean="0">
                <a:latin typeface="Times New Roman" pitchFamily="18" charset="0"/>
                <a:cs typeface="Times New Roman" pitchFamily="18" charset="0"/>
              </a:rPr>
              <a:t>disponer del bien dentro del marco </a:t>
            </a:r>
          </a:p>
          <a:p>
            <a:pPr algn="just">
              <a:buNone/>
            </a:pPr>
            <a:r>
              <a:rPr lang="es-CO" sz="4400" dirty="0" smtClean="0">
                <a:latin typeface="Times New Roman" pitchFamily="18" charset="0"/>
                <a:cs typeface="Times New Roman" pitchFamily="18" charset="0"/>
              </a:rPr>
              <a:t>que señala la ley. (Articulo 762 C.C)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25581251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lum bright="-20000" contrast="5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O" sz="4000" dirty="0" smtClean="0">
                <a:latin typeface="Times New Roman" pitchFamily="18" charset="0"/>
                <a:cs typeface="Times New Roman" pitchFamily="18" charset="0"/>
              </a:rPr>
              <a:t>ELEMENTOS DE LA POSESIÓN</a:t>
            </a:r>
            <a:endParaRPr lang="es-CO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CO" dirty="0" smtClean="0">
                <a:latin typeface="Times New Roman" pitchFamily="18" charset="0"/>
                <a:cs typeface="Times New Roman" pitchFamily="18" charset="0"/>
              </a:rPr>
              <a:t>Los dos elementos de la posesión son el corpus y </a:t>
            </a:r>
          </a:p>
          <a:p>
            <a:pPr>
              <a:buNone/>
            </a:pPr>
            <a:r>
              <a:rPr lang="es-CO" dirty="0" smtClean="0">
                <a:latin typeface="Times New Roman" pitchFamily="18" charset="0"/>
                <a:cs typeface="Times New Roman" pitchFamily="18" charset="0"/>
              </a:rPr>
              <a:t>el animus.</a:t>
            </a:r>
          </a:p>
          <a:p>
            <a:pPr>
              <a:buNone/>
            </a:pPr>
            <a:endParaRPr lang="es-CO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CO" dirty="0" smtClean="0">
                <a:latin typeface="Times New Roman" pitchFamily="18" charset="0"/>
                <a:cs typeface="Times New Roman" pitchFamily="18" charset="0"/>
              </a:rPr>
              <a:t>*EL CORPUS: actos materiales de tenencia, uso y goce sobre la cosa que puede tener una persona. Ej.: </a:t>
            </a:r>
            <a:r>
              <a:rPr lang="es-CO" i="1" dirty="0" smtClean="0">
                <a:latin typeface="Times New Roman" pitchFamily="18" charset="0"/>
                <a:cs typeface="Times New Roman" pitchFamily="18" charset="0"/>
              </a:rPr>
              <a:t>Un usuario de un bus de servicio publico seria poseedor por el hecho de utilizarlo.</a:t>
            </a:r>
          </a:p>
        </p:txBody>
      </p:sp>
    </p:spTree>
    <p:extLst>
      <p:ext uri="{BB962C8B-B14F-4D97-AF65-F5344CB8AC3E}">
        <p14:creationId xmlns:p14="http://schemas.microsoft.com/office/powerpoint/2010/main" val="2807227635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lum bright="-12000" contrast="42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395536" y="1052736"/>
            <a:ext cx="8352928" cy="4525963"/>
          </a:xfrm>
        </p:spPr>
        <p:txBody>
          <a:bodyPr/>
          <a:lstStyle/>
          <a:p>
            <a:pPr algn="just">
              <a:buNone/>
            </a:pPr>
            <a:r>
              <a:rPr lang="es-CO" sz="4000" dirty="0" smtClean="0">
                <a:latin typeface="Times New Roman" pitchFamily="18" charset="0"/>
                <a:cs typeface="Times New Roman" pitchFamily="18" charset="0"/>
              </a:rPr>
              <a:t>*ANIMUS: Elemento psicológico de la posesión. Consiste en la intención de obrar como señor y dueño sin reconocer dominio ajeno. Ej.: </a:t>
            </a:r>
            <a:r>
              <a:rPr lang="es-CO" sz="4000" i="1" dirty="0" smtClean="0">
                <a:latin typeface="Times New Roman" pitchFamily="18" charset="0"/>
                <a:cs typeface="Times New Roman" pitchFamily="18" charset="0"/>
              </a:rPr>
              <a:t>como ocurre con el ladrón a quien nadie le niega su calidad de poseedor</a:t>
            </a:r>
            <a:r>
              <a:rPr lang="es-CO" i="1" dirty="0" smtClean="0"/>
              <a:t>. </a:t>
            </a:r>
            <a:endParaRPr lang="es-CO" i="1" dirty="0"/>
          </a:p>
        </p:txBody>
      </p:sp>
    </p:spTree>
    <p:extLst>
      <p:ext uri="{BB962C8B-B14F-4D97-AF65-F5344CB8AC3E}">
        <p14:creationId xmlns:p14="http://schemas.microsoft.com/office/powerpoint/2010/main" val="3726844939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lum bright="-11000" contrast="43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CO" dirty="0" smtClean="0">
                <a:latin typeface="Times New Roman" pitchFamily="18" charset="0"/>
                <a:cs typeface="Times New Roman" pitchFamily="18" charset="0"/>
              </a:rPr>
              <a:t>RAZONES PARA PROTEGER LA POSESIÓN</a:t>
            </a:r>
            <a:endParaRPr lang="es-CO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CO" dirty="0" smtClean="0">
                <a:latin typeface="Times New Roman" pitchFamily="18" charset="0"/>
                <a:cs typeface="Times New Roman" pitchFamily="18" charset="0"/>
              </a:rPr>
              <a:t>1. Al proteger al poseedor se protege a un presunto propietario.</a:t>
            </a:r>
          </a:p>
          <a:p>
            <a:pPr marL="0" indent="0">
              <a:buNone/>
            </a:pPr>
            <a:endParaRPr lang="es-CO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s-CO" dirty="0" smtClean="0">
                <a:latin typeface="Times New Roman" pitchFamily="18" charset="0"/>
                <a:cs typeface="Times New Roman" pitchFamily="18" charset="0"/>
              </a:rPr>
              <a:t>2. Un ataque a la posesión es un ataque a la persona humana</a:t>
            </a:r>
          </a:p>
          <a:p>
            <a:pPr marL="0" indent="0">
              <a:buNone/>
            </a:pPr>
            <a:endParaRPr lang="es-CO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s-CO" dirty="0" smtClean="0">
                <a:latin typeface="Times New Roman" pitchFamily="18" charset="0"/>
                <a:cs typeface="Times New Roman" pitchFamily="18" charset="0"/>
              </a:rPr>
              <a:t>3. El orden publico puede afectarse si no se protege la posesión, los particulares no deben aplicar justicia por mano propia.</a:t>
            </a:r>
          </a:p>
        </p:txBody>
      </p:sp>
    </p:spTree>
    <p:extLst>
      <p:ext uri="{BB962C8B-B14F-4D97-AF65-F5344CB8AC3E}">
        <p14:creationId xmlns:p14="http://schemas.microsoft.com/office/powerpoint/2010/main" val="4108681833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805</Words>
  <Application>Microsoft Office PowerPoint</Application>
  <PresentationFormat>Presentación en pantalla (4:3)</PresentationFormat>
  <Paragraphs>81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POSESIÓN</vt:lpstr>
      <vt:lpstr>¿Es la posesión un derecho real?</vt:lpstr>
      <vt:lpstr>El objeto de la posesión</vt:lpstr>
      <vt:lpstr>«ANIMUS DOMINI» Y «ANIMUS TENENDI». </vt:lpstr>
      <vt:lpstr>La propiedad a la posesión y a la tenencia</vt:lpstr>
      <vt:lpstr>Presentación de PowerPoint</vt:lpstr>
      <vt:lpstr>ELEMENTOS DE LA POSESIÓN</vt:lpstr>
      <vt:lpstr>Presentación de PowerPoint</vt:lpstr>
      <vt:lpstr>RAZONES PARA PROTEGER LA POSESIÓN</vt:lpstr>
      <vt:lpstr>VENTAJAS DE LA POSESIÓN</vt:lpstr>
      <vt:lpstr>CLASIFICACIÓN DE LA POSESIÓN</vt:lpstr>
      <vt:lpstr>VICIOS DE LA POSESIÓN</vt:lpstr>
      <vt:lpstr>CAPACIDAD PARA POSEER</vt:lpstr>
      <vt:lpstr>LA ADQUISICIÓN DE LA POSESIÓN</vt:lpstr>
      <vt:lpstr>AGREGACIÓN VOLUNTARIA DE POSESIONES</vt:lpstr>
      <vt:lpstr>POSESIÓN ESCRITA</vt:lpstr>
      <vt:lpstr>PERDIDA DE POSESIÓN</vt:lpstr>
      <vt:lpstr>LA VENTA</vt:lpstr>
      <vt:lpstr>LA PROMESA DE COMPRAVENTA Y LA POSESIÓN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POSESIÓN</dc:title>
  <dc:creator>BIBLIO12</dc:creator>
  <cp:lastModifiedBy>MILENA</cp:lastModifiedBy>
  <cp:revision>52</cp:revision>
  <dcterms:created xsi:type="dcterms:W3CDTF">2012-12-02T15:13:21Z</dcterms:created>
  <dcterms:modified xsi:type="dcterms:W3CDTF">2013-03-26T21:59:02Z</dcterms:modified>
</cp:coreProperties>
</file>