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02EAC140-DCCE-4477-81ED-0B328D4E4E3D}">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3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A780CA-EB78-489C-8D47-791F11A72BE8}" type="datetimeFigureOut">
              <a:rPr lang="es-ES" smtClean="0"/>
              <a:t>04/03/2013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F543F7-9CDB-4C04-83DB-14EECB8B03F8}" type="slidenum">
              <a:rPr lang="es-ES" smtClean="0"/>
              <a:t>‹Nº›</a:t>
            </a:fld>
            <a:endParaRPr lang="es-ES"/>
          </a:p>
        </p:txBody>
      </p:sp>
    </p:spTree>
    <p:extLst>
      <p:ext uri="{BB962C8B-B14F-4D97-AF65-F5344CB8AC3E}">
        <p14:creationId xmlns:p14="http://schemas.microsoft.com/office/powerpoint/2010/main" val="4024806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90F543F7-9CDB-4C04-83DB-14EECB8B03F8}" type="slidenum">
              <a:rPr lang="es-ES" smtClean="0"/>
              <a:t>1</a:t>
            </a:fld>
            <a:endParaRPr lang="es-ES"/>
          </a:p>
        </p:txBody>
      </p:sp>
    </p:spTree>
    <p:extLst>
      <p:ext uri="{BB962C8B-B14F-4D97-AF65-F5344CB8AC3E}">
        <p14:creationId xmlns:p14="http://schemas.microsoft.com/office/powerpoint/2010/main" val="2816228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Marcador de fecha"/>
          <p:cNvSpPr>
            <a:spLocks noGrp="1"/>
          </p:cNvSpPr>
          <p:nvPr>
            <p:ph type="dt" sz="half" idx="10"/>
          </p:nvPr>
        </p:nvSpPr>
        <p:spPr/>
        <p:txBody>
          <a:bodyPr/>
          <a:lstStyle/>
          <a:p>
            <a:fld id="{AE1E69E9-B6C4-4B2B-8E69-28C1023A6115}" type="datetimeFigureOut">
              <a:rPr lang="es-ES" smtClean="0"/>
              <a:t>04/03/2013</a:t>
            </a:fld>
            <a:endParaRPr lang="es-ES"/>
          </a:p>
        </p:txBody>
      </p:sp>
      <p:sp>
        <p:nvSpPr>
          <p:cNvPr id="16" name="15 Marcador de número de diapositiva"/>
          <p:cNvSpPr>
            <a:spLocks noGrp="1"/>
          </p:cNvSpPr>
          <p:nvPr>
            <p:ph type="sldNum" sz="quarter" idx="11"/>
          </p:nvPr>
        </p:nvSpPr>
        <p:spPr/>
        <p:txBody>
          <a:bodyPr/>
          <a:lstStyle/>
          <a:p>
            <a:fld id="{C1726966-62DB-4069-80E7-808C6C6B715C}" type="slidenum">
              <a:rPr lang="es-ES" smtClean="0"/>
              <a:t>‹Nº›</a:t>
            </a:fld>
            <a:endParaRPr lang="es-ES"/>
          </a:p>
        </p:txBody>
      </p:sp>
      <p:sp>
        <p:nvSpPr>
          <p:cNvPr id="17" name="16 Marcador de pie de página"/>
          <p:cNvSpPr>
            <a:spLocks noGrp="1"/>
          </p:cNvSpPr>
          <p:nvPr>
            <p:ph type="ftr" sz="quarter" idx="12"/>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E1E69E9-B6C4-4B2B-8E69-28C1023A6115}" type="datetimeFigureOut">
              <a:rPr lang="es-ES" smtClean="0"/>
              <a:t>04/03/2013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1726966-62DB-4069-80E7-808C6C6B715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E1E69E9-B6C4-4B2B-8E69-28C1023A6115}" type="datetimeFigureOut">
              <a:rPr lang="es-ES" smtClean="0"/>
              <a:t>04/03/2013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1726966-62DB-4069-80E7-808C6C6B715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AE1E69E9-B6C4-4B2B-8E69-28C1023A6115}" type="datetimeFigureOut">
              <a:rPr lang="es-ES" smtClean="0"/>
              <a:t>04/03/2013</a:t>
            </a:fld>
            <a:endParaRPr lang="es-ES"/>
          </a:p>
        </p:txBody>
      </p:sp>
      <p:sp>
        <p:nvSpPr>
          <p:cNvPr id="15" name="14 Marcador de número de diapositiva"/>
          <p:cNvSpPr>
            <a:spLocks noGrp="1"/>
          </p:cNvSpPr>
          <p:nvPr>
            <p:ph type="sldNum" sz="quarter" idx="15"/>
          </p:nvPr>
        </p:nvSpPr>
        <p:spPr/>
        <p:txBody>
          <a:bodyPr/>
          <a:lstStyle>
            <a:lvl1pPr algn="ctr">
              <a:defRPr/>
            </a:lvl1pPr>
          </a:lstStyle>
          <a:p>
            <a:fld id="{C1726966-62DB-4069-80E7-808C6C6B715C}" type="slidenum">
              <a:rPr lang="es-ES" smtClean="0"/>
              <a:t>‹Nº›</a:t>
            </a:fld>
            <a:endParaRPr lang="es-ES"/>
          </a:p>
        </p:txBody>
      </p:sp>
      <p:sp>
        <p:nvSpPr>
          <p:cNvPr id="16" name="15 Marcador de pie de página"/>
          <p:cNvSpPr>
            <a:spLocks noGrp="1"/>
          </p:cNvSpPr>
          <p:nvPr>
            <p:ph type="ftr" sz="quarter" idx="16"/>
          </p:nvPr>
        </p:nvSpPr>
        <p:spPr/>
        <p:txBody>
          <a:bodyPr/>
          <a:lstStyle/>
          <a:p>
            <a:endParaRPr lang="es-ES"/>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AE1E69E9-B6C4-4B2B-8E69-28C1023A6115}" type="datetimeFigureOut">
              <a:rPr lang="es-ES" smtClean="0"/>
              <a:t>04/03/2013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1726966-62DB-4069-80E7-808C6C6B715C}" type="slidenum">
              <a:rPr lang="es-ES" smtClean="0"/>
              <a:t>‹Nº›</a:t>
            </a:fld>
            <a:endParaRPr lang="es-ES"/>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AE1E69E9-B6C4-4B2B-8E69-28C1023A6115}" type="datetimeFigureOut">
              <a:rPr lang="es-ES" smtClean="0"/>
              <a:t>04/03/2013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1726966-62DB-4069-80E7-808C6C6B715C}" type="slidenum">
              <a:rPr lang="es-ES" smtClean="0"/>
              <a:t>‹Nº›</a:t>
            </a:fld>
            <a:endParaRPr lang="es-ES"/>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C1726966-62DB-4069-80E7-808C6C6B715C}" type="slidenum">
              <a:rPr lang="es-ES" smtClean="0"/>
              <a:t>‹Nº›</a:t>
            </a:fld>
            <a:endParaRPr lang="es-ES"/>
          </a:p>
        </p:txBody>
      </p:sp>
      <p:sp>
        <p:nvSpPr>
          <p:cNvPr id="8" name="7 Marcador de pie de página"/>
          <p:cNvSpPr>
            <a:spLocks noGrp="1"/>
          </p:cNvSpPr>
          <p:nvPr>
            <p:ph type="ftr" sz="quarter" idx="11"/>
          </p:nvPr>
        </p:nvSpPr>
        <p:spPr/>
        <p:txBody>
          <a:bodyPr/>
          <a:lstStyle/>
          <a:p>
            <a:endParaRPr lang="es-ES"/>
          </a:p>
        </p:txBody>
      </p:sp>
      <p:sp>
        <p:nvSpPr>
          <p:cNvPr id="7" name="6 Marcador de fecha"/>
          <p:cNvSpPr>
            <a:spLocks noGrp="1"/>
          </p:cNvSpPr>
          <p:nvPr>
            <p:ph type="dt" sz="half" idx="10"/>
          </p:nvPr>
        </p:nvSpPr>
        <p:spPr/>
        <p:txBody>
          <a:bodyPr/>
          <a:lstStyle/>
          <a:p>
            <a:fld id="{AE1E69E9-B6C4-4B2B-8E69-28C1023A6115}" type="datetimeFigureOut">
              <a:rPr lang="es-ES" smtClean="0"/>
              <a:t>04/03/2013</a:t>
            </a:fld>
            <a:endParaRPr lang="es-ES"/>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AE1E69E9-B6C4-4B2B-8E69-28C1023A6115}" type="datetimeFigureOut">
              <a:rPr lang="es-ES" smtClean="0"/>
              <a:t>04/03/2013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1726966-62DB-4069-80E7-808C6C6B715C}" type="slidenum">
              <a:rPr lang="es-ES" smtClean="0"/>
              <a:t>‹Nº›</a:t>
            </a:fld>
            <a:endParaRPr lang="es-ES"/>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E1E69E9-B6C4-4B2B-8E69-28C1023A6115}" type="datetimeFigureOut">
              <a:rPr lang="es-ES" smtClean="0"/>
              <a:t>04/03/2013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1726966-62DB-4069-80E7-808C6C6B715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AE1E69E9-B6C4-4B2B-8E69-28C1023A6115}" type="datetimeFigureOut">
              <a:rPr lang="es-ES" smtClean="0"/>
              <a:t>04/03/2013</a:t>
            </a:fld>
            <a:endParaRPr lang="es-ES"/>
          </a:p>
        </p:txBody>
      </p:sp>
      <p:sp>
        <p:nvSpPr>
          <p:cNvPr id="9" name="8 Marcador de número de diapositiva"/>
          <p:cNvSpPr>
            <a:spLocks noGrp="1"/>
          </p:cNvSpPr>
          <p:nvPr>
            <p:ph type="sldNum" sz="quarter" idx="15"/>
          </p:nvPr>
        </p:nvSpPr>
        <p:spPr/>
        <p:txBody>
          <a:bodyPr/>
          <a:lstStyle/>
          <a:p>
            <a:fld id="{C1726966-62DB-4069-80E7-808C6C6B715C}" type="slidenum">
              <a:rPr lang="es-ES" smtClean="0"/>
              <a:t>‹Nº›</a:t>
            </a:fld>
            <a:endParaRPr lang="es-ES"/>
          </a:p>
        </p:txBody>
      </p:sp>
      <p:sp>
        <p:nvSpPr>
          <p:cNvPr id="10" name="9 Marcador de pie de página"/>
          <p:cNvSpPr>
            <a:spLocks noGrp="1"/>
          </p:cNvSpPr>
          <p:nvPr>
            <p:ph type="ftr" sz="quarter" idx="16"/>
          </p:nvPr>
        </p:nvSpPr>
        <p:spPr/>
        <p:txBody>
          <a:bodyPr/>
          <a:lstStyle/>
          <a:p>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AE1E69E9-B6C4-4B2B-8E69-28C1023A6115}" type="datetimeFigureOut">
              <a:rPr lang="es-ES" smtClean="0"/>
              <a:t>04/03/2013</a:t>
            </a:fld>
            <a:endParaRPr lang="es-ES"/>
          </a:p>
        </p:txBody>
      </p:sp>
      <p:sp>
        <p:nvSpPr>
          <p:cNvPr id="9" name="8 Marcador de número de diapositiva"/>
          <p:cNvSpPr>
            <a:spLocks noGrp="1"/>
          </p:cNvSpPr>
          <p:nvPr>
            <p:ph type="sldNum" sz="quarter" idx="11"/>
          </p:nvPr>
        </p:nvSpPr>
        <p:spPr/>
        <p:txBody>
          <a:bodyPr/>
          <a:lstStyle/>
          <a:p>
            <a:fld id="{C1726966-62DB-4069-80E7-808C6C6B715C}" type="slidenum">
              <a:rPr lang="es-ES" smtClean="0"/>
              <a:t>‹Nº›</a:t>
            </a:fld>
            <a:endParaRPr lang="es-ES"/>
          </a:p>
        </p:txBody>
      </p:sp>
      <p:sp>
        <p:nvSpPr>
          <p:cNvPr id="10" name="9 Marcador de pie de página"/>
          <p:cNvSpPr>
            <a:spLocks noGrp="1"/>
          </p:cNvSpPr>
          <p:nvPr>
            <p:ph type="ftr" sz="quarter" idx="12"/>
          </p:nvPr>
        </p:nvSpPr>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E1E69E9-B6C4-4B2B-8E69-28C1023A6115}" type="datetimeFigureOut">
              <a:rPr lang="es-ES" smtClean="0"/>
              <a:t>04/03/2013</a:t>
            </a:fld>
            <a:endParaRPr lang="es-ES"/>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s-ES"/>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1726966-62DB-4069-80E7-808C6C6B715C}" type="slidenum">
              <a:rPr lang="es-ES" smtClean="0"/>
              <a:t>‹Nº›</a:t>
            </a:fld>
            <a:endParaRPr lang="es-ES"/>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endParaRPr lang="es-ES" dirty="0" smtClean="0"/>
          </a:p>
          <a:p>
            <a:r>
              <a:rPr lang="es-ES" dirty="0" smtClean="0"/>
              <a:t> CAPITULO V</a:t>
            </a:r>
            <a:endParaRPr lang="es-ES" dirty="0"/>
          </a:p>
        </p:txBody>
      </p:sp>
      <p:sp>
        <p:nvSpPr>
          <p:cNvPr id="2" name="1 Título"/>
          <p:cNvSpPr>
            <a:spLocks noGrp="1"/>
          </p:cNvSpPr>
          <p:nvPr>
            <p:ph type="ctrTitle"/>
          </p:nvPr>
        </p:nvSpPr>
        <p:spPr/>
        <p:txBody>
          <a:bodyPr/>
          <a:lstStyle/>
          <a:p>
            <a:r>
              <a:rPr lang="es-ES" sz="4800" b="1" dirty="0" smtClean="0">
                <a:ln w="3200">
                  <a:solidFill>
                    <a:schemeClr val="tx1">
                      <a:alpha val="25000"/>
                    </a:schemeClr>
                  </a:solidFill>
                  <a:prstDash val="solid"/>
                  <a:round/>
                </a:ln>
                <a:solidFill>
                  <a:schemeClr val="tx1"/>
                </a:solidFill>
              </a:rPr>
              <a:t>LA OCUPACION</a:t>
            </a:r>
            <a:endParaRPr lang="es-ES" sz="4800" b="1" dirty="0">
              <a:ln w="3200">
                <a:solidFill>
                  <a:schemeClr val="tx1">
                    <a:alpha val="25000"/>
                  </a:schemeClr>
                </a:solidFill>
                <a:prstDash val="solid"/>
                <a:round/>
              </a:ln>
              <a:solidFill>
                <a:schemeClr val="tx1"/>
              </a:solidFill>
            </a:endParaRPr>
          </a:p>
        </p:txBody>
      </p:sp>
    </p:spTree>
    <p:extLst>
      <p:ext uri="{BB962C8B-B14F-4D97-AF65-F5344CB8AC3E}">
        <p14:creationId xmlns:p14="http://schemas.microsoft.com/office/powerpoint/2010/main" val="27246184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2060848"/>
            <a:ext cx="8229600" cy="4572000"/>
          </a:xfrm>
        </p:spPr>
        <p:txBody>
          <a:bodyPr/>
          <a:lstStyle/>
          <a:p>
            <a:r>
              <a:rPr lang="es-ES" dirty="0" smtClean="0"/>
              <a:t>El estado ha tenido interés en proteger la vida animal no solo desde el punto de vista de su conservación, sino también en lo referente al trato que deba dárseles por el ser humano mencionado en la ley 84 de 1989, denominada estatuto nacional de protección de los animales</a:t>
            </a:r>
            <a:endParaRPr lang="es-ES" dirty="0"/>
          </a:p>
        </p:txBody>
      </p:sp>
      <p:sp>
        <p:nvSpPr>
          <p:cNvPr id="3" name="2 Título"/>
          <p:cNvSpPr>
            <a:spLocks noGrp="1"/>
          </p:cNvSpPr>
          <p:nvPr>
            <p:ph type="title"/>
          </p:nvPr>
        </p:nvSpPr>
        <p:spPr/>
        <p:txBody>
          <a:bodyPr/>
          <a:lstStyle/>
          <a:p>
            <a:endParaRPr lang="es-ES"/>
          </a:p>
        </p:txBody>
      </p:sp>
    </p:spTree>
    <p:extLst>
      <p:ext uri="{BB962C8B-B14F-4D97-AF65-F5344CB8AC3E}">
        <p14:creationId xmlns:p14="http://schemas.microsoft.com/office/powerpoint/2010/main" val="2645928769"/>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764704"/>
            <a:ext cx="8229600" cy="5472608"/>
          </a:xfrm>
        </p:spPr>
        <p:txBody>
          <a:bodyPr>
            <a:normAutofit/>
          </a:bodyPr>
          <a:lstStyle/>
          <a:p>
            <a:r>
              <a:rPr lang="es-ES" sz="2800" b="1" dirty="0" smtClean="0"/>
              <a:t>CLASES DE CASA:</a:t>
            </a:r>
          </a:p>
          <a:p>
            <a:r>
              <a:rPr lang="es-ES" b="1" dirty="0" smtClean="0"/>
              <a:t>Subsistencia</a:t>
            </a:r>
            <a:r>
              <a:rPr lang="es-ES" sz="2800" b="1" dirty="0" smtClean="0"/>
              <a:t>: </a:t>
            </a:r>
            <a:r>
              <a:rPr lang="es-ES" sz="2500" dirty="0" smtClean="0"/>
              <a:t>ejercida sin animo de lucro y que tiene como fin proporcionar alimento a quien lo ejecuta y a su familia</a:t>
            </a:r>
          </a:p>
          <a:p>
            <a:r>
              <a:rPr lang="es-ES" b="1" dirty="0" smtClean="0"/>
              <a:t>Comercial: </a:t>
            </a:r>
            <a:r>
              <a:rPr lang="es-ES" sz="2500" dirty="0" smtClean="0"/>
              <a:t>con fines económicos</a:t>
            </a:r>
          </a:p>
          <a:p>
            <a:r>
              <a:rPr lang="es-ES" sz="2500" b="1" dirty="0" smtClean="0"/>
              <a:t>Deportiva: </a:t>
            </a:r>
            <a:r>
              <a:rPr lang="es-ES" sz="2500" dirty="0" smtClean="0"/>
              <a:t>con fines recreativos</a:t>
            </a:r>
          </a:p>
          <a:p>
            <a:r>
              <a:rPr lang="es-ES" sz="2500" b="1" dirty="0" smtClean="0"/>
              <a:t>Científica: </a:t>
            </a:r>
            <a:r>
              <a:rPr lang="es-ES" sz="2500" dirty="0" smtClean="0"/>
              <a:t>con fines de investigación y estudios</a:t>
            </a:r>
            <a:endParaRPr lang="es-ES" dirty="0"/>
          </a:p>
          <a:p>
            <a:r>
              <a:rPr lang="es-ES" sz="2500" b="1" dirty="0" smtClean="0"/>
              <a:t>Control: </a:t>
            </a:r>
            <a:r>
              <a:rPr lang="es-ES" sz="2500" dirty="0" smtClean="0"/>
              <a:t>con el fin de regular la población de una especie </a:t>
            </a:r>
          </a:p>
          <a:p>
            <a:r>
              <a:rPr lang="es-ES" sz="2500" b="1" dirty="0" smtClean="0"/>
              <a:t>Fomento: </a:t>
            </a:r>
            <a:r>
              <a:rPr lang="es-ES" sz="2500" dirty="0" smtClean="0"/>
              <a:t>con el </a:t>
            </a:r>
            <a:r>
              <a:rPr lang="es-ES" sz="2500" dirty="0"/>
              <a:t>f</a:t>
            </a:r>
            <a:r>
              <a:rPr lang="es-ES" sz="2500" dirty="0" smtClean="0"/>
              <a:t>in de adquirir </a:t>
            </a:r>
            <a:br>
              <a:rPr lang="es-ES" sz="2500" dirty="0" smtClean="0"/>
            </a:br>
            <a:r>
              <a:rPr lang="es-ES" sz="2500" dirty="0" smtClean="0"/>
              <a:t>especies para el establecimiento </a:t>
            </a:r>
            <a:br>
              <a:rPr lang="es-ES" sz="2500" dirty="0" smtClean="0"/>
            </a:br>
            <a:r>
              <a:rPr lang="es-ES" sz="2500" dirty="0" smtClean="0"/>
              <a:t>en </a:t>
            </a:r>
            <a:r>
              <a:rPr lang="es-ES" sz="2500" dirty="0" err="1" smtClean="0"/>
              <a:t>zoocriaderos</a:t>
            </a:r>
            <a:r>
              <a:rPr lang="es-ES" sz="2500" dirty="0" smtClean="0"/>
              <a:t> o cotos de caza</a:t>
            </a:r>
          </a:p>
        </p:txBody>
      </p:sp>
      <p:pic>
        <p:nvPicPr>
          <p:cNvPr id="1026" name="Picture 2" descr="C:\Documents and Settings\Administrador\Mis documentos\caz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6096" y="4581128"/>
            <a:ext cx="2648769" cy="17658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4288073468"/>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124744"/>
            <a:ext cx="8229600" cy="5256584"/>
          </a:xfrm>
        </p:spPr>
        <p:txBody>
          <a:bodyPr>
            <a:normAutofit/>
          </a:bodyPr>
          <a:lstStyle/>
          <a:p>
            <a:pPr algn="just"/>
            <a:r>
              <a:rPr lang="es-ES" sz="2800" b="1" dirty="0" smtClean="0"/>
              <a:t>PESCA:</a:t>
            </a:r>
            <a:r>
              <a:rPr lang="es-ES" sz="2800" dirty="0"/>
              <a:t> </a:t>
            </a:r>
            <a:r>
              <a:rPr lang="es-ES" dirty="0" smtClean="0"/>
              <a:t>se entiende por pesca al aprovechamiento de cualquiera de los recursos hidrobiológicos o de sus productos mediante captura, extracción o recolección (decr. 2811 de 1974, art 271) son recursos hidrobiológicos el conjunto de organismos animales y vegetales cuyo ciclo de vida se cumple totalmente dentro del medio acuático, y sus productos (decr. 2811 de 1974, art 270).</a:t>
            </a:r>
          </a:p>
          <a:p>
            <a:r>
              <a:rPr lang="es-ES" dirty="0" smtClean="0"/>
              <a:t>La pesca también se clasifica </a:t>
            </a:r>
            <a:br>
              <a:rPr lang="es-ES" dirty="0" smtClean="0"/>
            </a:br>
            <a:r>
              <a:rPr lang="es-ES" dirty="0" smtClean="0"/>
              <a:t>semejante a la caza, subsistencia, </a:t>
            </a:r>
            <a:br>
              <a:rPr lang="es-ES" dirty="0" smtClean="0"/>
            </a:br>
            <a:r>
              <a:rPr lang="es-ES" dirty="0" smtClean="0"/>
              <a:t>científica, comercial, deportiva, </a:t>
            </a:r>
            <a:br>
              <a:rPr lang="es-ES" dirty="0" smtClean="0"/>
            </a:br>
            <a:r>
              <a:rPr lang="es-ES" dirty="0" smtClean="0"/>
              <a:t>de control y de fomento</a:t>
            </a:r>
            <a:endParaRPr lang="es-ES" dirty="0"/>
          </a:p>
        </p:txBody>
      </p:sp>
      <p:pic>
        <p:nvPicPr>
          <p:cNvPr id="2050" name="Picture 2" descr="C:\Documents and Settings\Administrador\Mis documentos\pesca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2774" y="4581128"/>
            <a:ext cx="2407617" cy="15799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414063859"/>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ES" sz="2800" b="1" dirty="0" smtClean="0"/>
              <a:t>3.2 Ocupación de las cosas inanimadas:</a:t>
            </a:r>
            <a:r>
              <a:rPr lang="es-ES" dirty="0"/>
              <a:t> </a:t>
            </a:r>
            <a:r>
              <a:rPr lang="es-ES" dirty="0" smtClean="0"/>
              <a:t>El código define el hallazgo o la invención como una especie de ocupación por me dio de la cual el que encuentra la cosa inanimada que a nadie corresponde se hace a si propiedad apoderándose de ella, la cosa objeto de la invención o hallazgo tiene que ser corporal, mueble e inanimada.</a:t>
            </a:r>
            <a:endParaRPr lang="es-ES" sz="2800" b="1" dirty="0"/>
          </a:p>
        </p:txBody>
      </p:sp>
    </p:spTree>
    <p:extLst>
      <p:ext uri="{BB962C8B-B14F-4D97-AF65-F5344CB8AC3E}">
        <p14:creationId xmlns:p14="http://schemas.microsoft.com/office/powerpoint/2010/main" val="77901549"/>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sz="2800" b="1" dirty="0" smtClean="0"/>
              <a:t>3.3 Cosas perdidas: </a:t>
            </a:r>
            <a:r>
              <a:rPr lang="es-ES" sz="2800" dirty="0" smtClean="0"/>
              <a:t>Son cosas corporales que desaparecen del patrimonio de una persona por un olvido o extravió, y </a:t>
            </a:r>
            <a:r>
              <a:rPr lang="es-ES" sz="2800" dirty="0" smtClean="0"/>
              <a:t>que </a:t>
            </a:r>
            <a:r>
              <a:rPr lang="es-ES" sz="2800" dirty="0" smtClean="0"/>
              <a:t>presentan señales de dominio anterior.</a:t>
            </a:r>
          </a:p>
          <a:p>
            <a:endParaRPr lang="es-ES" sz="2800" dirty="0"/>
          </a:p>
          <a:p>
            <a:endParaRPr lang="es-ES" sz="2800" dirty="0" smtClean="0"/>
          </a:p>
        </p:txBody>
      </p:sp>
      <p:pic>
        <p:nvPicPr>
          <p:cNvPr id="2050" name="Picture 2" descr="C:\Documents and Settings\Administrador\Mis documentos\lostnfn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3645024"/>
            <a:ext cx="3048000" cy="2514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3602509"/>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844824"/>
            <a:ext cx="8229600" cy="5331296"/>
          </a:xfrm>
        </p:spPr>
        <p:txBody>
          <a:bodyPr/>
          <a:lstStyle/>
          <a:p>
            <a:r>
              <a:rPr lang="es-ES" b="1" dirty="0" smtClean="0"/>
              <a:t>3.4 Bienes vacantes y mostrencos ( C. C., art 706): </a:t>
            </a:r>
            <a:r>
              <a:rPr lang="es-ES" dirty="0" smtClean="0"/>
              <a:t>Bienes bacantes son los inmuebles que no tiene dueño aparente o conocido. Según el articulo 26, numeral 8 de la ley 160 de 1994, los bienes vacantes existen en el territorio nacional pertenecen al fondo nacional Agrario</a:t>
            </a:r>
            <a:endParaRPr lang="es-ES" b="1" dirty="0"/>
          </a:p>
        </p:txBody>
      </p:sp>
    </p:spTree>
    <p:extLst>
      <p:ext uri="{BB962C8B-B14F-4D97-AF65-F5344CB8AC3E}">
        <p14:creationId xmlns:p14="http://schemas.microsoft.com/office/powerpoint/2010/main" val="193257222"/>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412776"/>
            <a:ext cx="8229600" cy="5691336"/>
          </a:xfrm>
        </p:spPr>
        <p:txBody>
          <a:bodyPr/>
          <a:lstStyle/>
          <a:p>
            <a:pPr algn="just"/>
            <a:r>
              <a:rPr lang="es-ES" dirty="0" smtClean="0"/>
              <a:t>Los bienes vacantes y mostrencos se transforman en bienes de propiedad de los entes oficiales beneficiados con su adjudicación, desde la fecha de la sentencia judicial que los adjudique . Previo el juicio y la investigación correspondiente del juzgador encaminada al descubrimiento de su dueño. Si este no aparece se adjudica a la entidad oficial correspondiente</a:t>
            </a:r>
            <a:endParaRPr lang="es-ES" dirty="0"/>
          </a:p>
        </p:txBody>
      </p:sp>
    </p:spTree>
    <p:extLst>
      <p:ext uri="{BB962C8B-B14F-4D97-AF65-F5344CB8AC3E}">
        <p14:creationId xmlns:p14="http://schemas.microsoft.com/office/powerpoint/2010/main" val="3004715687"/>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692696"/>
            <a:ext cx="8229600" cy="5619328"/>
          </a:xfrm>
        </p:spPr>
        <p:txBody>
          <a:bodyPr/>
          <a:lstStyle/>
          <a:p>
            <a:pPr algn="just"/>
            <a:r>
              <a:rPr lang="es-ES" dirty="0" smtClean="0"/>
              <a:t>Para  que un bien sea mostrenco es preciso que haya estado en el dominio anterior del hombre. Si nunca ha estado en el dominio particular ni incorporado a un patrimonio privado, no puede ser objeto de la declaración de mostrenco</a:t>
            </a:r>
          </a:p>
          <a:p>
            <a:pPr algn="just"/>
            <a:r>
              <a:rPr lang="es-ES" dirty="0" smtClean="0"/>
              <a:t>Lo esencial para la declaración de mostrenco de un bien mueble es la ausencia de dueño conocido o siquiera aparente. Como dueño aparente debe tenerse a quien figura como amo y señor de el. Se reputa como dueño también al poseedor con base al articulo 762 del Código Civil: «el poseedor es reputado como dueño, mientras otra persona no justifique serlo»</a:t>
            </a:r>
            <a:endParaRPr lang="es-ES" dirty="0"/>
          </a:p>
        </p:txBody>
      </p:sp>
    </p:spTree>
    <p:extLst>
      <p:ext uri="{BB962C8B-B14F-4D97-AF65-F5344CB8AC3E}">
        <p14:creationId xmlns:p14="http://schemas.microsoft.com/office/powerpoint/2010/main" val="101120939"/>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2564904"/>
            <a:ext cx="8229600" cy="4572000"/>
          </a:xfrm>
        </p:spPr>
        <p:txBody>
          <a:bodyPr>
            <a:normAutofit/>
          </a:bodyPr>
          <a:lstStyle/>
          <a:p>
            <a:r>
              <a:rPr lang="es-ES" sz="2800" dirty="0" smtClean="0"/>
              <a:t>¿Qué ocurre si posteriormente a la declaración de vacante o mostrenco de un bien aparece su dueño?</a:t>
            </a:r>
            <a:endParaRPr lang="es-ES" sz="2800" dirty="0"/>
          </a:p>
        </p:txBody>
      </p:sp>
    </p:spTree>
    <p:extLst>
      <p:ext uri="{BB962C8B-B14F-4D97-AF65-F5344CB8AC3E}">
        <p14:creationId xmlns:p14="http://schemas.microsoft.com/office/powerpoint/2010/main" val="2097781527"/>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2708920"/>
            <a:ext cx="8352928" cy="2808312"/>
          </a:xfrm>
        </p:spPr>
        <p:txBody>
          <a:bodyPr/>
          <a:lstStyle/>
          <a:p>
            <a:pPr algn="just"/>
            <a:r>
              <a:rPr lang="es-ES" sz="4000" dirty="0" smtClean="0"/>
              <a:t>¿Pueden los depósitos bancarios convenirse en bienes mostrencos?</a:t>
            </a:r>
          </a:p>
          <a:p>
            <a:pPr marL="0" indent="0">
              <a:buNone/>
            </a:pPr>
            <a:endParaRPr lang="es-ES" dirty="0"/>
          </a:p>
        </p:txBody>
      </p:sp>
    </p:spTree>
    <p:extLst>
      <p:ext uri="{BB962C8B-B14F-4D97-AF65-F5344CB8AC3E}">
        <p14:creationId xmlns:p14="http://schemas.microsoft.com/office/powerpoint/2010/main" val="12939712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1628800"/>
            <a:ext cx="7924800" cy="4752528"/>
          </a:xfrm>
        </p:spPr>
        <p:txBody>
          <a:bodyPr>
            <a:normAutofit lnSpcReduction="10000"/>
          </a:bodyPr>
          <a:lstStyle/>
          <a:p>
            <a:pPr algn="just"/>
            <a:r>
              <a:rPr lang="es-ES" dirty="0" smtClean="0">
                <a:latin typeface="Berlin Sans FB" pitchFamily="34" charset="0"/>
              </a:rPr>
              <a:t>La ocupación es un modo originario de adquirir el dominio de las cosas muebles que a nadie pertenecen, mediante su aprehensión material con el animo de adquirirlas y siempre que la ley permita su apropiación</a:t>
            </a:r>
          </a:p>
          <a:p>
            <a:pPr algn="just"/>
            <a:r>
              <a:rPr lang="es-ES" dirty="0" smtClean="0">
                <a:latin typeface="Berlin Sans FB" pitchFamily="34" charset="0"/>
              </a:rPr>
              <a:t>El código, en el articulo 685, la define así: «por ocupación de adquiere el dominio de las cosa que no pertenecen a nadie, y cuya adquisición no es prohibida por las leyes o por el derecho internacional»</a:t>
            </a:r>
          </a:p>
          <a:p>
            <a:pPr algn="just"/>
            <a:r>
              <a:rPr lang="es-ES" dirty="0" smtClean="0">
                <a:latin typeface="Berlin Sans FB" pitchFamily="34" charset="0"/>
              </a:rPr>
              <a:t>Res nullius: cosas de nadie o sin dueño</a:t>
            </a:r>
          </a:p>
          <a:p>
            <a:pPr algn="just"/>
            <a:r>
              <a:rPr lang="es-ES" dirty="0" smtClean="0">
                <a:latin typeface="Berlin Sans FB" pitchFamily="34" charset="0"/>
              </a:rPr>
              <a:t>Res derelictae: cosas que adquieren el primer ocupante o que ya tienen dueño</a:t>
            </a:r>
            <a:endParaRPr lang="es-ES" dirty="0">
              <a:latin typeface="Berlin Sans FB" pitchFamily="34" charset="0"/>
            </a:endParaRPr>
          </a:p>
        </p:txBody>
      </p:sp>
      <p:sp>
        <p:nvSpPr>
          <p:cNvPr id="2" name="1 Título"/>
          <p:cNvSpPr>
            <a:spLocks noGrp="1"/>
          </p:cNvSpPr>
          <p:nvPr>
            <p:ph type="title"/>
          </p:nvPr>
        </p:nvSpPr>
        <p:spPr/>
        <p:txBody>
          <a:bodyPr/>
          <a:lstStyle/>
          <a:p>
            <a:pPr algn="ctr"/>
            <a:r>
              <a:rPr lang="es-ES" sz="4800" b="1" dirty="0" smtClean="0">
                <a:ln w="3200">
                  <a:solidFill>
                    <a:schemeClr val="tx1">
                      <a:alpha val="25000"/>
                    </a:schemeClr>
                  </a:solidFill>
                  <a:prstDash val="solid"/>
                  <a:round/>
                </a:ln>
                <a:solidFill>
                  <a:schemeClr val="tx1"/>
                </a:solidFill>
              </a:rPr>
              <a:t>1.NOCION</a:t>
            </a:r>
            <a:endParaRPr lang="es-ES" sz="4800" b="1" dirty="0">
              <a:ln w="3200">
                <a:solidFill>
                  <a:schemeClr val="tx1">
                    <a:alpha val="25000"/>
                  </a:schemeClr>
                </a:solidFill>
                <a:prstDash val="solid"/>
                <a:round/>
              </a:ln>
              <a:solidFill>
                <a:schemeClr val="tx1"/>
              </a:solidFill>
            </a:endParaRPr>
          </a:p>
        </p:txBody>
      </p:sp>
    </p:spTree>
    <p:extLst>
      <p:ext uri="{BB962C8B-B14F-4D97-AF65-F5344CB8AC3E}">
        <p14:creationId xmlns:p14="http://schemas.microsoft.com/office/powerpoint/2010/main" val="1732626627"/>
      </p:ext>
    </p:extLst>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916832"/>
            <a:ext cx="8229600" cy="4572000"/>
          </a:xfrm>
        </p:spPr>
        <p:txBody>
          <a:bodyPr/>
          <a:lstStyle/>
          <a:p>
            <a:r>
              <a:rPr lang="es-ES" dirty="0" smtClean="0"/>
              <a:t>Diferencia entre bienes vacantes y bienes baldíos: los baldíos los tiene la nación con el exclusivo fin de adjudicarlos a los particulares que los exploten; los vacantes no tiene dueño aparente o conocido pero so lo tuvieron en el pasado. Los baldíos se adjudican al particular q los explote; los vacantes necesariamente pertenecen al fondo nacional Agrario</a:t>
            </a:r>
          </a:p>
        </p:txBody>
      </p:sp>
      <p:sp>
        <p:nvSpPr>
          <p:cNvPr id="3" name="2 Título"/>
          <p:cNvSpPr>
            <a:spLocks noGrp="1"/>
          </p:cNvSpPr>
          <p:nvPr>
            <p:ph type="title"/>
          </p:nvPr>
        </p:nvSpPr>
        <p:spPr/>
        <p:txBody>
          <a:bodyPr/>
          <a:lstStyle/>
          <a:p>
            <a:endParaRPr lang="es-ES"/>
          </a:p>
        </p:txBody>
      </p:sp>
    </p:spTree>
    <p:extLst>
      <p:ext uri="{BB962C8B-B14F-4D97-AF65-F5344CB8AC3E}">
        <p14:creationId xmlns:p14="http://schemas.microsoft.com/office/powerpoint/2010/main" val="1356439070"/>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sz="2800" b="1" dirty="0" smtClean="0"/>
              <a:t>3.5 El tesoro : </a:t>
            </a:r>
            <a:r>
              <a:rPr lang="es-ES" dirty="0" smtClean="0"/>
              <a:t>preceptúa el articulo 700 del código civil: «El descubrimiento de un tesoro es una especie de invención o hallazgo». Se llama tesoro a la moneda joyas u otros efectos preciosos que, elaborados por el hombre, han estado largo tiempo sepultados o escondidos, sin q haya memoria ni indicio de su dueño</a:t>
            </a:r>
            <a:endParaRPr lang="es-ES" sz="2800" b="1" dirty="0"/>
          </a:p>
        </p:txBody>
      </p:sp>
      <p:sp>
        <p:nvSpPr>
          <p:cNvPr id="3" name="2 Título"/>
          <p:cNvSpPr>
            <a:spLocks noGrp="1"/>
          </p:cNvSpPr>
          <p:nvPr>
            <p:ph type="title"/>
          </p:nvPr>
        </p:nvSpPr>
        <p:spPr/>
        <p:txBody>
          <a:bodyPr/>
          <a:lstStyle/>
          <a:p>
            <a:endParaRPr lang="es-ES"/>
          </a:p>
        </p:txBody>
      </p:sp>
      <p:pic>
        <p:nvPicPr>
          <p:cNvPr id="3074" name="Picture 2" descr="C:\Documents and Settings\Administrador\Mis documentos\220px-Tesoro_de_Villen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4365104"/>
            <a:ext cx="2794000" cy="1854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388657574"/>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83568" y="1196752"/>
            <a:ext cx="8003232" cy="5115272"/>
          </a:xfrm>
        </p:spPr>
        <p:txBody>
          <a:bodyPr/>
          <a:lstStyle/>
          <a:p>
            <a:pPr marL="0" indent="0">
              <a:buNone/>
            </a:pPr>
            <a:r>
              <a:rPr lang="es-ES" dirty="0" smtClean="0"/>
              <a:t>Requisitos para un tesoro</a:t>
            </a:r>
          </a:p>
          <a:p>
            <a:r>
              <a:rPr lang="es-ES" dirty="0" smtClean="0"/>
              <a:t>Deben ser objetos de valor </a:t>
            </a:r>
          </a:p>
          <a:p>
            <a:r>
              <a:rPr lang="es-ES" dirty="0" smtClean="0"/>
              <a:t>Los objetos deben ser elaborados por el hombre, único que puede esconderlos u ocultarlos</a:t>
            </a:r>
          </a:p>
          <a:p>
            <a:r>
              <a:rPr lang="es-ES" dirty="0" smtClean="0"/>
              <a:t>Que los objetos estén </a:t>
            </a:r>
            <a:br>
              <a:rPr lang="es-ES" dirty="0" smtClean="0"/>
            </a:br>
            <a:r>
              <a:rPr lang="es-ES" dirty="0" smtClean="0"/>
              <a:t>sepultados o escondidos</a:t>
            </a:r>
          </a:p>
          <a:p>
            <a:r>
              <a:rPr lang="es-ES" dirty="0" smtClean="0"/>
              <a:t>Que los objetos estén </a:t>
            </a:r>
            <a:br>
              <a:rPr lang="es-ES" dirty="0" smtClean="0"/>
            </a:br>
            <a:r>
              <a:rPr lang="es-ES" dirty="0" smtClean="0"/>
              <a:t>sepultados o escondidos </a:t>
            </a:r>
            <a:br>
              <a:rPr lang="es-ES" dirty="0" smtClean="0"/>
            </a:br>
            <a:r>
              <a:rPr lang="es-ES" dirty="0" smtClean="0"/>
              <a:t>por largo tiempo </a:t>
            </a:r>
            <a:endParaRPr lang="es-ES" dirty="0"/>
          </a:p>
        </p:txBody>
      </p:sp>
      <p:pic>
        <p:nvPicPr>
          <p:cNvPr id="4098" name="Picture 2" descr="C:\Documents and Settings\Administrador\Mis documentos\128250488145iy6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2761" y="3356992"/>
            <a:ext cx="2003535" cy="27363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905345824"/>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259632" y="2924944"/>
            <a:ext cx="6840760" cy="2304256"/>
          </a:xfrm>
        </p:spPr>
        <p:txBody>
          <a:bodyPr>
            <a:normAutofit/>
          </a:bodyPr>
          <a:lstStyle/>
          <a:p>
            <a:pPr marL="0" indent="0">
              <a:buNone/>
            </a:pPr>
            <a:r>
              <a:rPr lang="es-ES" sz="4000" dirty="0" smtClean="0"/>
              <a:t>¿A quien pertenece un tesoro?</a:t>
            </a:r>
            <a:endParaRPr lang="es-ES" sz="4000" dirty="0"/>
          </a:p>
        </p:txBody>
      </p:sp>
    </p:spTree>
    <p:extLst>
      <p:ext uri="{BB962C8B-B14F-4D97-AF65-F5344CB8AC3E}">
        <p14:creationId xmlns:p14="http://schemas.microsoft.com/office/powerpoint/2010/main" val="2048420879"/>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908720"/>
            <a:ext cx="8229600" cy="4572000"/>
          </a:xfrm>
        </p:spPr>
        <p:txBody>
          <a:bodyPr/>
          <a:lstStyle/>
          <a:p>
            <a:pPr marL="0" indent="0" algn="ctr">
              <a:buNone/>
            </a:pPr>
            <a:endParaRPr lang="es-ES" dirty="0" smtClean="0"/>
          </a:p>
          <a:p>
            <a:pPr marL="0" indent="0" algn="ctr">
              <a:buNone/>
            </a:pPr>
            <a:endParaRPr lang="es-ES" dirty="0"/>
          </a:p>
          <a:p>
            <a:pPr marL="0" indent="0" algn="ctr">
              <a:buNone/>
            </a:pPr>
            <a:endParaRPr lang="es-ES" dirty="0" smtClean="0"/>
          </a:p>
          <a:p>
            <a:pPr marL="0" indent="0" algn="ctr">
              <a:buNone/>
            </a:pPr>
            <a:endParaRPr lang="es-ES" dirty="0"/>
          </a:p>
          <a:p>
            <a:pPr marL="0" indent="0" algn="ctr">
              <a:buNone/>
            </a:pPr>
            <a:r>
              <a:rPr lang="es-ES" sz="3600" dirty="0" smtClean="0"/>
              <a:t>¿Qué se necesita para excavar en el suelo ajeno en búsqueda de cosas que nos pertenecen?</a:t>
            </a:r>
            <a:endParaRPr lang="es-ES" sz="3600" dirty="0"/>
          </a:p>
        </p:txBody>
      </p:sp>
    </p:spTree>
    <p:extLst>
      <p:ext uri="{BB962C8B-B14F-4D97-AF65-F5344CB8AC3E}">
        <p14:creationId xmlns:p14="http://schemas.microsoft.com/office/powerpoint/2010/main" val="38592658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1124744"/>
            <a:ext cx="8229600" cy="4572000"/>
          </a:xfrm>
        </p:spPr>
        <p:txBody>
          <a:bodyPr>
            <a:normAutofit lnSpcReduction="10000"/>
          </a:bodyPr>
          <a:lstStyle/>
          <a:p>
            <a:r>
              <a:rPr lang="es-ES" sz="2800" b="1" dirty="0" smtClean="0"/>
              <a:t>3.6 Las especies naufragas (C. C., arts. 710 y 711): </a:t>
            </a:r>
            <a:r>
              <a:rPr lang="es-ES" dirty="0" smtClean="0"/>
              <a:t>Son bienes muebles que se encuentran en el mar y en los caudales navegables como consecuencia de un naufragio. Quien se encuentra una especie naufraga debe buscar a su dueño, si es conocido. Si no es conocido debe avisar a la primera autoridad del lugar dentro de los 30 días siguientes al hallazgo. Si no se encuentra a su propietario,</a:t>
            </a:r>
            <a:br>
              <a:rPr lang="es-ES" dirty="0" smtClean="0"/>
            </a:br>
            <a:r>
              <a:rPr lang="es-ES" dirty="0" smtClean="0"/>
              <a:t> la coas se declarará </a:t>
            </a:r>
            <a:br>
              <a:rPr lang="es-ES" dirty="0" smtClean="0"/>
            </a:br>
            <a:r>
              <a:rPr lang="es-ES" dirty="0" smtClean="0"/>
              <a:t>provisionalmente </a:t>
            </a:r>
            <a:br>
              <a:rPr lang="es-ES" dirty="0" smtClean="0"/>
            </a:br>
            <a:r>
              <a:rPr lang="es-ES" dirty="0" smtClean="0"/>
              <a:t>mostrenca</a:t>
            </a:r>
            <a:endParaRPr lang="es-ES" sz="2800" b="1" dirty="0" smtClean="0"/>
          </a:p>
          <a:p>
            <a:pPr marL="0" indent="0">
              <a:buNone/>
            </a:pPr>
            <a:r>
              <a:rPr lang="es-ES" sz="2800" b="1" dirty="0"/>
              <a:t> </a:t>
            </a:r>
            <a:r>
              <a:rPr lang="es-ES" sz="2800" b="1" dirty="0" smtClean="0"/>
              <a:t>   </a:t>
            </a:r>
          </a:p>
        </p:txBody>
      </p:sp>
      <p:pic>
        <p:nvPicPr>
          <p:cNvPr id="5122" name="Picture 2" descr="C:\Documents and Settings\Administrador\Mis documentos\barcos-hundid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6618" y="4257554"/>
            <a:ext cx="3528392" cy="21153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4139417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11560" y="1124744"/>
            <a:ext cx="8229600" cy="4572000"/>
          </a:xfrm>
        </p:spPr>
        <p:txBody>
          <a:bodyPr/>
          <a:lstStyle/>
          <a:p>
            <a:pPr algn="ctr"/>
            <a:endParaRPr lang="es-ES" dirty="0" smtClean="0"/>
          </a:p>
          <a:p>
            <a:pPr algn="ctr"/>
            <a:endParaRPr lang="es-ES" dirty="0"/>
          </a:p>
          <a:p>
            <a:pPr algn="ctr"/>
            <a:endParaRPr lang="es-ES" dirty="0" smtClean="0"/>
          </a:p>
          <a:p>
            <a:pPr algn="ctr"/>
            <a:endParaRPr lang="es-ES" dirty="0"/>
          </a:p>
          <a:p>
            <a:pPr marL="0" indent="0" algn="ctr">
              <a:buNone/>
            </a:pPr>
            <a:r>
              <a:rPr lang="es-ES" sz="8000" dirty="0" smtClean="0"/>
              <a:t>GRACIAS…</a:t>
            </a:r>
            <a:endParaRPr lang="es-ES" sz="8000" dirty="0"/>
          </a:p>
        </p:txBody>
      </p:sp>
    </p:spTree>
    <p:extLst>
      <p:ext uri="{BB962C8B-B14F-4D97-AF65-F5344CB8AC3E}">
        <p14:creationId xmlns:p14="http://schemas.microsoft.com/office/powerpoint/2010/main" val="3096413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2204864"/>
            <a:ext cx="7924800" cy="4392488"/>
          </a:xfrm>
        </p:spPr>
        <p:txBody>
          <a:bodyPr/>
          <a:lstStyle/>
          <a:p>
            <a:pPr algn="just"/>
            <a:r>
              <a:rPr lang="es-ES" sz="2800" b="1" dirty="0" smtClean="0"/>
              <a:t>2.1</a:t>
            </a:r>
            <a:r>
              <a:rPr lang="es-ES" sz="2800" dirty="0" smtClean="0"/>
              <a:t> </a:t>
            </a:r>
            <a:r>
              <a:rPr lang="es-ES" sz="2800" b="1" dirty="0" smtClean="0"/>
              <a:t>Que las cosas carezcan actualmente de dueño</a:t>
            </a:r>
            <a:r>
              <a:rPr lang="es-ES" dirty="0" smtClean="0"/>
              <a:t>: cosas que no presentan señales de domino anterior como la fauna silvestre (decr. 2811 de 1974, art 249 y ley 84 de 1989) y también carecen de dueño las cosas abandonadas por su dueño, para q las adquiera el primer ocupante, como las monedas arrojadas a la multitud</a:t>
            </a:r>
          </a:p>
          <a:p>
            <a:pPr marL="0" indent="0">
              <a:buNone/>
            </a:pPr>
            <a:endParaRPr lang="es-ES" dirty="0" smtClean="0"/>
          </a:p>
          <a:p>
            <a:pPr marL="0" indent="0">
              <a:buNone/>
            </a:pPr>
            <a:r>
              <a:rPr lang="es-ES" dirty="0"/>
              <a:t> </a:t>
            </a:r>
            <a:r>
              <a:rPr lang="es-ES" dirty="0" smtClean="0"/>
              <a:t>    </a:t>
            </a:r>
            <a:endParaRPr lang="es-ES" dirty="0"/>
          </a:p>
        </p:txBody>
      </p:sp>
      <p:sp>
        <p:nvSpPr>
          <p:cNvPr id="2" name="1 Título"/>
          <p:cNvSpPr>
            <a:spLocks noGrp="1"/>
          </p:cNvSpPr>
          <p:nvPr>
            <p:ph type="title"/>
          </p:nvPr>
        </p:nvSpPr>
        <p:spPr>
          <a:xfrm>
            <a:off x="467544" y="404664"/>
            <a:ext cx="8229600" cy="1368152"/>
          </a:xfrm>
        </p:spPr>
        <p:txBody>
          <a:bodyPr>
            <a:noAutofit/>
          </a:bodyPr>
          <a:lstStyle/>
          <a:p>
            <a:pPr algn="ctr"/>
            <a:r>
              <a:rPr lang="es-ES" sz="4400" b="1" dirty="0" smtClean="0"/>
              <a:t>2.REQUISITOS DE LA OCUPACION</a:t>
            </a:r>
            <a:endParaRPr lang="es-ES" sz="4400" b="1" dirty="0"/>
          </a:p>
        </p:txBody>
      </p:sp>
    </p:spTree>
    <p:extLst>
      <p:ext uri="{BB962C8B-B14F-4D97-AF65-F5344CB8AC3E}">
        <p14:creationId xmlns:p14="http://schemas.microsoft.com/office/powerpoint/2010/main" val="3326754939"/>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476672"/>
            <a:ext cx="8229600" cy="5832648"/>
          </a:xfrm>
        </p:spPr>
        <p:txBody>
          <a:bodyPr/>
          <a:lstStyle/>
          <a:p>
            <a:endParaRPr lang="es-ES" dirty="0" smtClean="0"/>
          </a:p>
          <a:p>
            <a:endParaRPr lang="es-ES" dirty="0" smtClean="0"/>
          </a:p>
          <a:p>
            <a:pPr algn="just"/>
            <a:r>
              <a:rPr lang="es-ES" sz="2800" b="1" dirty="0" smtClean="0"/>
              <a:t>2.2 </a:t>
            </a:r>
            <a:r>
              <a:rPr lang="es-ES" b="1" dirty="0" smtClean="0"/>
              <a:t>Aprehensión material con intención de adquirirla: </a:t>
            </a:r>
            <a:r>
              <a:rPr lang="es-ES" dirty="0" smtClean="0"/>
              <a:t>la aprehensión puede ser real o presunta. Es </a:t>
            </a:r>
            <a:r>
              <a:rPr lang="es-ES" i="1" dirty="0" smtClean="0"/>
              <a:t>real</a:t>
            </a:r>
            <a:r>
              <a:rPr lang="es-ES" dirty="0" smtClean="0"/>
              <a:t> cuando el ocupante toma la coas en su poder; es </a:t>
            </a:r>
            <a:r>
              <a:rPr lang="es-ES" i="1" dirty="0" smtClean="0"/>
              <a:t>presunta</a:t>
            </a:r>
            <a:r>
              <a:rPr lang="es-ES" dirty="0" smtClean="0"/>
              <a:t> cuando realiza actos que evidencian su actitud de adquirir aun cuando no la tenga físicamente en su poder. </a:t>
            </a:r>
          </a:p>
          <a:p>
            <a:pPr marL="0" indent="0" algn="just">
              <a:buNone/>
            </a:pPr>
            <a:r>
              <a:rPr lang="es-ES" dirty="0"/>
              <a:t> </a:t>
            </a:r>
            <a:r>
              <a:rPr lang="es-ES" dirty="0" smtClean="0"/>
              <a:t>  El ocupante necesita una voluntad natural de adquirir,                      de la cual carecen los infantes (menores de 7 años) y los dementes ( art 784, </a:t>
            </a:r>
            <a:r>
              <a:rPr lang="es-ES" dirty="0" err="1" smtClean="0"/>
              <a:t>inc</a:t>
            </a:r>
            <a:r>
              <a:rPr lang="es-ES" dirty="0" smtClean="0"/>
              <a:t> 2º)</a:t>
            </a:r>
          </a:p>
          <a:p>
            <a:pPr marL="0" indent="0" algn="just">
              <a:buNone/>
            </a:pPr>
            <a:r>
              <a:rPr lang="es-ES" dirty="0"/>
              <a:t> </a:t>
            </a:r>
            <a:r>
              <a:rPr lang="es-ES" dirty="0" smtClean="0"/>
              <a:t>   </a:t>
            </a:r>
            <a:endParaRPr lang="es-ES" dirty="0"/>
          </a:p>
        </p:txBody>
      </p:sp>
    </p:spTree>
    <p:extLst>
      <p:ext uri="{BB962C8B-B14F-4D97-AF65-F5344CB8AC3E}">
        <p14:creationId xmlns:p14="http://schemas.microsoft.com/office/powerpoint/2010/main" val="352104787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620688"/>
            <a:ext cx="8229600" cy="5760640"/>
          </a:xfrm>
        </p:spPr>
        <p:txBody>
          <a:bodyPr>
            <a:normAutofit/>
          </a:bodyPr>
          <a:lstStyle/>
          <a:p>
            <a:r>
              <a:rPr lang="es-ES" sz="2800" b="1" dirty="0" smtClean="0"/>
              <a:t>2.3 Que la ocupación este permitida por la ley: </a:t>
            </a:r>
            <a:r>
              <a:rPr lang="es-ES" dirty="0" smtClean="0"/>
              <a:t>las tierras existentes en territorio nacional, carentes de dueño, son bienes de propiedad de la nación ( C. C., art 675). Al tenerlos la nación en su dominio impide, según algunos autores la adquisición por ocupación y el nacimiento de un nuevo modo de adquirir no previsto por el código para los bienes baldíos como es su adjudicación por resolución administrativa . Los vacantes, bienes inmuebles que estuvieron bajo el dominio del hombre y q actualmente aparecen sin dueño aparente o conocido, pertenecen por mandato al articulo 16 de la </a:t>
            </a:r>
            <a:r>
              <a:rPr lang="es-ES" dirty="0"/>
              <a:t>l</a:t>
            </a:r>
            <a:r>
              <a:rPr lang="es-ES" dirty="0" smtClean="0"/>
              <a:t>ey de 160 de 1994 al fondo nacional Agrario</a:t>
            </a:r>
            <a:endParaRPr lang="es-ES" dirty="0"/>
          </a:p>
        </p:txBody>
      </p:sp>
    </p:spTree>
    <p:extLst>
      <p:ext uri="{BB962C8B-B14F-4D97-AF65-F5344CB8AC3E}">
        <p14:creationId xmlns:p14="http://schemas.microsoft.com/office/powerpoint/2010/main" val="239652016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ES" dirty="0" smtClean="0"/>
              <a:t>Si un bien mueble presenta señales de dominio anterior pero su duelo actual no es conocido, tiene el carácter de mostrenco y su propiedad pertenece al instituto colombiano de bienestar familiar (ley 75 de 1968, art 66, y C. C. , art 706). Por tal razón no puede adquirirse por ocupación</a:t>
            </a:r>
            <a:endParaRPr lang="es-ES" dirty="0"/>
          </a:p>
        </p:txBody>
      </p:sp>
    </p:spTree>
    <p:extLst>
      <p:ext uri="{BB962C8B-B14F-4D97-AF65-F5344CB8AC3E}">
        <p14:creationId xmlns:p14="http://schemas.microsoft.com/office/powerpoint/2010/main" val="143093939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772816"/>
            <a:ext cx="8229600" cy="4323184"/>
          </a:xfrm>
        </p:spPr>
        <p:txBody>
          <a:bodyPr>
            <a:normAutofit/>
          </a:bodyPr>
          <a:lstStyle/>
          <a:p>
            <a:pPr marL="514350" indent="-514350">
              <a:buFont typeface="+mj-lt"/>
              <a:buAutoNum type="alphaLcParenR"/>
            </a:pPr>
            <a:r>
              <a:rPr lang="es-ES" sz="2800" dirty="0" smtClean="0"/>
              <a:t>Caza</a:t>
            </a:r>
          </a:p>
          <a:p>
            <a:pPr marL="514350" indent="-514350">
              <a:buFont typeface="+mj-lt"/>
              <a:buAutoNum type="alphaLcParenR"/>
            </a:pPr>
            <a:r>
              <a:rPr lang="es-ES" sz="2800" dirty="0" smtClean="0"/>
              <a:t>Pesca</a:t>
            </a:r>
          </a:p>
          <a:p>
            <a:pPr marL="514350" indent="-514350">
              <a:buFont typeface="+mj-lt"/>
              <a:buAutoNum type="alphaLcParenR"/>
            </a:pPr>
            <a:r>
              <a:rPr lang="es-ES" sz="2800" dirty="0" smtClean="0"/>
              <a:t>Invención o hallazgo</a:t>
            </a:r>
          </a:p>
          <a:p>
            <a:pPr marL="514350" indent="-514350">
              <a:buFont typeface="+mj-lt"/>
              <a:buAutoNum type="alphaLcParenR"/>
            </a:pPr>
            <a:r>
              <a:rPr lang="es-ES" sz="2800" dirty="0" smtClean="0"/>
              <a:t>Tesoro</a:t>
            </a:r>
          </a:p>
          <a:p>
            <a:pPr marL="514350" indent="-514350">
              <a:buFont typeface="+mj-lt"/>
              <a:buAutoNum type="alphaLcParenR"/>
            </a:pPr>
            <a:r>
              <a:rPr lang="es-ES" sz="2800" dirty="0" smtClean="0"/>
              <a:t>Baldíos, según la corte </a:t>
            </a:r>
            <a:endParaRPr lang="es-ES" sz="2800" dirty="0"/>
          </a:p>
        </p:txBody>
      </p:sp>
      <p:sp>
        <p:nvSpPr>
          <p:cNvPr id="3" name="2 Título"/>
          <p:cNvSpPr>
            <a:spLocks noGrp="1"/>
          </p:cNvSpPr>
          <p:nvPr>
            <p:ph type="title"/>
          </p:nvPr>
        </p:nvSpPr>
        <p:spPr/>
        <p:txBody>
          <a:bodyPr>
            <a:normAutofit/>
          </a:bodyPr>
          <a:lstStyle/>
          <a:p>
            <a:pPr algn="ctr"/>
            <a:r>
              <a:rPr lang="es-ES" sz="4800" b="1" dirty="0" smtClean="0"/>
              <a:t>3. </a:t>
            </a:r>
            <a:r>
              <a:rPr lang="es-ES" sz="4800" b="1" dirty="0" smtClean="0">
                <a:ln w="3200">
                  <a:solidFill>
                    <a:schemeClr val="tx1">
                      <a:alpha val="25000"/>
                    </a:schemeClr>
                  </a:solidFill>
                  <a:prstDash val="solid"/>
                  <a:round/>
                </a:ln>
                <a:solidFill>
                  <a:schemeClr val="tx1"/>
                </a:solidFill>
              </a:rPr>
              <a:t>CLASES DE OCUPACIÓN</a:t>
            </a:r>
            <a:endParaRPr lang="es-ES" sz="4800" b="1" dirty="0">
              <a:ln w="3200">
                <a:solidFill>
                  <a:schemeClr val="tx1">
                    <a:alpha val="25000"/>
                  </a:schemeClr>
                </a:solidFill>
                <a:prstDash val="solid"/>
                <a:round/>
              </a:ln>
              <a:solidFill>
                <a:schemeClr val="tx1"/>
              </a:solidFill>
            </a:endParaRPr>
          </a:p>
        </p:txBody>
      </p:sp>
    </p:spTree>
    <p:extLst>
      <p:ext uri="{BB962C8B-B14F-4D97-AF65-F5344CB8AC3E}">
        <p14:creationId xmlns:p14="http://schemas.microsoft.com/office/powerpoint/2010/main" val="386537880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sz="2800" b="1" dirty="0" smtClean="0"/>
              <a:t>3.1 Ocupación de las cosas animadas:</a:t>
            </a:r>
            <a:r>
              <a:rPr lang="es-ES" dirty="0" smtClean="0"/>
              <a:t> comprende las actividades de caza da la fauna silvestre y la pesca de algunos recursos hidrobiológicos, la caza y la pesca están sometidas a las reglas de derecho publico (decr. 2811 de 1974 o Código de Recursos Naturales y ley 84 de 1989), prima el interés de la comunidad, interesada como esta en la conservación e incremento de los recursos naturales, sobre las normas del código civil</a:t>
            </a:r>
            <a:endParaRPr lang="es-ES" sz="2800" b="1" dirty="0"/>
          </a:p>
        </p:txBody>
      </p:sp>
    </p:spTree>
    <p:extLst>
      <p:ext uri="{BB962C8B-B14F-4D97-AF65-F5344CB8AC3E}">
        <p14:creationId xmlns:p14="http://schemas.microsoft.com/office/powerpoint/2010/main" val="241097752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t>Después de la expedición del Código de Recursos Naturales (decr. 2811 de 1974) se ha discutido doctrinariamente si sobre los recursos naturales renovables existe el dominio eminente del estado, con su concepto tradicional de soberanía política, o es un dominio publico del estado que solo admite en ese tipo de bienes la utilización por los particulares sometida a las normas del derecho publico , concretamente del derecho administrativo</a:t>
            </a:r>
            <a:endParaRPr lang="es-ES" dirty="0"/>
          </a:p>
        </p:txBody>
      </p:sp>
    </p:spTree>
    <p:extLst>
      <p:ext uri="{BB962C8B-B14F-4D97-AF65-F5344CB8AC3E}">
        <p14:creationId xmlns:p14="http://schemas.microsoft.com/office/powerpoint/2010/main" val="1594697109"/>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529</TotalTime>
  <Words>1387</Words>
  <Application>Microsoft Office PowerPoint</Application>
  <PresentationFormat>Presentación en pantalla (4:3)</PresentationFormat>
  <Paragraphs>66</Paragraphs>
  <Slides>26</Slides>
  <Notes>1</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Papel</vt:lpstr>
      <vt:lpstr>LA OCUPACION</vt:lpstr>
      <vt:lpstr>1.NOCION</vt:lpstr>
      <vt:lpstr>2.REQUISITOS DE LA OCUPACION</vt:lpstr>
      <vt:lpstr>Presentación de PowerPoint</vt:lpstr>
      <vt:lpstr>Presentación de PowerPoint</vt:lpstr>
      <vt:lpstr>Presentación de PowerPoint</vt:lpstr>
      <vt:lpstr>3. CLASES DE OCUPACIÓN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CASA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OCUPACION</dc:title>
  <dc:creator>USUARIO</dc:creator>
  <cp:lastModifiedBy>USUARIO</cp:lastModifiedBy>
  <cp:revision>39</cp:revision>
  <dcterms:created xsi:type="dcterms:W3CDTF">2013-03-03T16:38:54Z</dcterms:created>
  <dcterms:modified xsi:type="dcterms:W3CDTF">2013-03-04T16:43:09Z</dcterms:modified>
</cp:coreProperties>
</file>