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3" r:id="rId28"/>
    <p:sldId id="284" r:id="rId29"/>
    <p:sldId id="282" r:id="rId30"/>
    <p:sldId id="285" r:id="rId31"/>
    <p:sldId id="287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39" autoAdjust="0"/>
    <p:restoredTop sz="94660"/>
  </p:normalViewPr>
  <p:slideViewPr>
    <p:cSldViewPr>
      <p:cViewPr varScale="1">
        <p:scale>
          <a:sx n="45" d="100"/>
          <a:sy n="4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0E8FB-7C50-4AF2-8255-26B037D49F2C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14EBA-CF5F-4D73-9FC3-FAC3062157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14EBA-CF5F-4D73-9FC3-FAC30621570D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CAA6-EBF2-4723-9851-52352B38C71E}" type="datetimeFigureOut">
              <a:rPr lang="es-ES" smtClean="0"/>
              <a:pPr/>
              <a:t>23/09/2009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38801-1FAF-4BC2-BBC9-44CED63086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/>
          </a:bodyPr>
          <a:lstStyle/>
          <a:p>
            <a:r>
              <a:rPr lang="es-ES" sz="5400" dirty="0" smtClean="0"/>
              <a:t>CORRESPONDENCIA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7786742" cy="4857784"/>
          </a:xfrm>
        </p:spPr>
        <p:txBody>
          <a:bodyPr>
            <a:normAutofit/>
          </a:bodyPr>
          <a:lstStyle/>
          <a:p>
            <a:pPr algn="just"/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TECNICA IDEAL PARA LA REDACCION DE CARTAS:</a:t>
            </a:r>
          </a:p>
          <a:p>
            <a:pPr algn="just">
              <a:buFont typeface="Arial" charset="0"/>
              <a:buChar char="•"/>
            </a:pPr>
            <a:r>
              <a:rPr lang="es-ES" sz="4000" b="1" dirty="0" smtClean="0">
                <a:solidFill>
                  <a:srgbClr val="00B050"/>
                </a:solidFill>
              </a:rPr>
              <a:t>Bosquejo de ideas</a:t>
            </a:r>
          </a:p>
          <a:p>
            <a:pPr algn="just">
              <a:buFont typeface="Arial" charset="0"/>
              <a:buChar char="•"/>
            </a:pPr>
            <a:r>
              <a:rPr lang="es-ES" sz="4000" b="1" dirty="0" smtClean="0">
                <a:solidFill>
                  <a:srgbClr val="00B050"/>
                </a:solidFill>
              </a:rPr>
              <a:t>El Borrador  </a:t>
            </a:r>
            <a:r>
              <a:rPr lang="es-ES" sz="3600" b="1" dirty="0" smtClean="0">
                <a:solidFill>
                  <a:schemeClr val="tx1"/>
                </a:solidFill>
              </a:rPr>
              <a:t>( 3 o 4 párrafos una idea para cada párrafo)</a:t>
            </a:r>
          </a:p>
          <a:p>
            <a:pPr algn="just"/>
            <a:endParaRPr lang="es-ES" sz="3600" b="1" dirty="0" smtClean="0">
              <a:solidFill>
                <a:schemeClr val="tx1"/>
              </a:solidFill>
            </a:endParaRPr>
          </a:p>
          <a:p>
            <a:pPr algn="just">
              <a:buFont typeface="Arial" charset="0"/>
              <a:buChar char="•"/>
            </a:pPr>
            <a:endParaRPr lang="es-ES" sz="3600" b="1" dirty="0" smtClean="0">
              <a:solidFill>
                <a:schemeClr val="tx1"/>
              </a:solidFill>
            </a:endParaRPr>
          </a:p>
          <a:p>
            <a:pPr algn="just">
              <a:buFont typeface="Arial" charset="0"/>
              <a:buChar char="•"/>
            </a:pPr>
            <a:endParaRPr lang="es-ES" sz="3600" b="1" dirty="0" smtClean="0">
              <a:solidFill>
                <a:schemeClr val="tx1"/>
              </a:solidFill>
            </a:endParaRPr>
          </a:p>
          <a:p>
            <a:pPr algn="just"/>
            <a:endParaRPr lang="es-E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rgbClr val="002060"/>
                </a:solidFill>
              </a:rPr>
              <a:t>LA CIRCULAR</a:t>
            </a:r>
            <a:endParaRPr lang="es-ES" sz="54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3600" dirty="0" smtClean="0"/>
              <a:t>Es la que un mismo texto, se dirige a muchos destinatarios.  Se considera, como una comunicación de carácter general.</a:t>
            </a:r>
          </a:p>
          <a:p>
            <a:pPr algn="just"/>
            <a:r>
              <a:rPr lang="es-ES" sz="3600" dirty="0" smtClean="0"/>
              <a:t>Es utilizada para dar a conocer productos, servicios u otras informaciones a los clientes, proveedores o distribuidores.</a:t>
            </a:r>
            <a:endParaRPr lang="es-ES" sz="3600" dirty="0"/>
          </a:p>
          <a:p>
            <a:pPr algn="just"/>
            <a:r>
              <a:rPr lang="es-ES" sz="3600" dirty="0" smtClean="0"/>
              <a:t>Las márgenes son las mismas de la carta.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1436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3600" dirty="0" smtClean="0"/>
              <a:t>Para su elaboración se tiene en cuenta la</a:t>
            </a:r>
          </a:p>
          <a:p>
            <a:pPr algn="just">
              <a:buNone/>
            </a:pPr>
            <a:r>
              <a:rPr lang="es-ES" sz="3600" dirty="0" smtClean="0"/>
              <a:t>norma de la carta comercial, la diferencia </a:t>
            </a:r>
            <a:endParaRPr lang="es-ES" sz="3600" dirty="0"/>
          </a:p>
          <a:p>
            <a:pPr algn="just">
              <a:buNone/>
            </a:pPr>
            <a:r>
              <a:rPr lang="es-ES" sz="3600" dirty="0" smtClean="0"/>
              <a:t>es el saludo, pues en la circular se saluda:</a:t>
            </a:r>
          </a:p>
          <a:p>
            <a:pPr algn="just">
              <a:buNone/>
            </a:pPr>
            <a:endParaRPr lang="es-ES" sz="36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es-ES" sz="3600" dirty="0" smtClean="0">
                <a:solidFill>
                  <a:srgbClr val="C00000"/>
                </a:solidFill>
              </a:rPr>
              <a:t>Apreciado cliente:</a:t>
            </a:r>
          </a:p>
          <a:p>
            <a:pPr algn="just">
              <a:buNone/>
            </a:pPr>
            <a:r>
              <a:rPr lang="es-ES" sz="3600" dirty="0" smtClean="0">
                <a:solidFill>
                  <a:srgbClr val="C00000"/>
                </a:solidFill>
              </a:rPr>
              <a:t>Estimado proveedor:</a:t>
            </a:r>
          </a:p>
          <a:p>
            <a:pPr algn="just">
              <a:buNone/>
            </a:pPr>
            <a:r>
              <a:rPr lang="es-ES" sz="3600" dirty="0" smtClean="0">
                <a:solidFill>
                  <a:srgbClr val="C00000"/>
                </a:solidFill>
              </a:rPr>
              <a:t>Respetado  cuentacorrentista</a:t>
            </a:r>
            <a:r>
              <a:rPr lang="es-ES" sz="3600" dirty="0" smtClean="0"/>
              <a:t>:</a:t>
            </a:r>
          </a:p>
          <a:p>
            <a:pPr algn="just">
              <a:buNone/>
            </a:pPr>
            <a:endParaRPr lang="es-ES" sz="3600" dirty="0"/>
          </a:p>
          <a:p>
            <a:pPr algn="just">
              <a:buNone/>
            </a:pPr>
            <a:endParaRPr lang="es-ES" sz="3600" dirty="0" smtClean="0"/>
          </a:p>
          <a:p>
            <a:pPr algn="just">
              <a:buNone/>
            </a:pPr>
            <a:endParaRPr lang="es-ES" sz="36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143668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Para su elaboración se tiene en cuenta los</a:t>
            </a:r>
          </a:p>
          <a:p>
            <a:pPr algn="just">
              <a:buNone/>
            </a:pPr>
            <a:r>
              <a:rPr lang="es-ES" dirty="0" smtClean="0"/>
              <a:t>tres párrafos :  </a:t>
            </a:r>
            <a:r>
              <a:rPr lang="es-ES" dirty="0" smtClean="0">
                <a:solidFill>
                  <a:srgbClr val="C00000"/>
                </a:solidFill>
              </a:rPr>
              <a:t>apertura, desarrollo y cierre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CIRCULAR INTERNA O GENERAL</a:t>
            </a:r>
          </a:p>
          <a:p>
            <a:pPr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algn="just">
              <a:buNone/>
            </a:pPr>
            <a:r>
              <a:rPr lang="es-ES" dirty="0" smtClean="0"/>
              <a:t>Es una comunicación para dar a conocer internamente actividades, normas generales, cambios, políticas, disposiciones, ordenes y asuntos de interés común.</a:t>
            </a:r>
          </a:p>
          <a:p>
            <a:pPr marL="0" algn="just">
              <a:buNone/>
            </a:pPr>
            <a:endParaRPr lang="es-ES" dirty="0" smtClean="0"/>
          </a:p>
          <a:p>
            <a:pPr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PARTES DE LA CIRCULAR INTERNA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3578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5200" dirty="0" smtClean="0">
                <a:solidFill>
                  <a:srgbClr val="C00000"/>
                </a:solidFill>
              </a:rPr>
              <a:t>Denominación del documento</a:t>
            </a:r>
            <a:r>
              <a:rPr lang="es-ES" sz="5200" dirty="0" smtClean="0"/>
              <a:t>:  A partir del margen superior, se ubica la palabra CIRCULAR en mayúscula y centrada.</a:t>
            </a:r>
          </a:p>
          <a:p>
            <a:pPr algn="just"/>
            <a:r>
              <a:rPr lang="es-ES" sz="5200" dirty="0" smtClean="0">
                <a:solidFill>
                  <a:srgbClr val="C00000"/>
                </a:solidFill>
              </a:rPr>
              <a:t>Número</a:t>
            </a:r>
            <a:r>
              <a:rPr lang="es-ES" sz="5200" dirty="0" smtClean="0"/>
              <a:t>:  Puede se la consecutiva para correspondencia o independiente.</a:t>
            </a:r>
          </a:p>
          <a:p>
            <a:pPr algn="just"/>
            <a:r>
              <a:rPr lang="es-ES" sz="5200" dirty="0" smtClean="0">
                <a:solidFill>
                  <a:srgbClr val="C00000"/>
                </a:solidFill>
              </a:rPr>
              <a:t>Fecha:  </a:t>
            </a:r>
            <a:r>
              <a:rPr lang="es-ES" sz="5200" dirty="0" smtClean="0"/>
              <a:t>Igual que en la carta</a:t>
            </a:r>
          </a:p>
          <a:p>
            <a:pPr algn="just">
              <a:buNone/>
            </a:pPr>
            <a:r>
              <a:rPr lang="es-ES" dirty="0" smtClean="0"/>
              <a:t>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just"/>
            <a:r>
              <a:rPr lang="es-ES" sz="4000" dirty="0" smtClean="0">
                <a:solidFill>
                  <a:srgbClr val="C00000"/>
                </a:solidFill>
              </a:rPr>
              <a:t>Destinatario</a:t>
            </a:r>
            <a:r>
              <a:rPr lang="es-ES" sz="4000" dirty="0" smtClean="0"/>
              <a:t>:  Se escribe en mayúscula, contra el margen izquierdo o centrado.  Ej.  PARA DIRECTORES Y SUBDIRECTORES REGIONALES</a:t>
            </a:r>
          </a:p>
          <a:p>
            <a:pPr algn="just"/>
            <a:r>
              <a:rPr lang="es-ES" sz="4000" dirty="0" smtClean="0"/>
              <a:t>La preposición PARA, no va seguida de dos puntos</a:t>
            </a:r>
            <a:endParaRPr lang="es-E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6000792"/>
          </a:xfrm>
        </p:spPr>
        <p:txBody>
          <a:bodyPr>
            <a:normAutofit/>
          </a:bodyPr>
          <a:lstStyle/>
          <a:p>
            <a:pPr algn="just"/>
            <a:r>
              <a:rPr lang="es-ES" sz="4000" dirty="0" smtClean="0">
                <a:solidFill>
                  <a:srgbClr val="C00000"/>
                </a:solidFill>
              </a:rPr>
              <a:t>Asunto:  </a:t>
            </a:r>
            <a:r>
              <a:rPr lang="es-ES" sz="4000" dirty="0" smtClean="0"/>
              <a:t>Síntesis del documento.</a:t>
            </a:r>
            <a:endParaRPr lang="es-ES" sz="4000" dirty="0" smtClean="0">
              <a:solidFill>
                <a:srgbClr val="C00000"/>
              </a:solidFill>
            </a:endParaRPr>
          </a:p>
          <a:p>
            <a:pPr algn="just"/>
            <a:r>
              <a:rPr lang="es-ES" sz="4000" dirty="0" smtClean="0">
                <a:solidFill>
                  <a:srgbClr val="C00000"/>
                </a:solidFill>
              </a:rPr>
              <a:t>Texto:</a:t>
            </a:r>
            <a:r>
              <a:rPr lang="es-ES" sz="4000" dirty="0" smtClean="0"/>
              <a:t>  Se redacta en tercera persona del singular o en primera persona del plural.  Interlineado de uno y medio entre renglones y doble entre párrafos. Ej.  Con agrado informamos al personal…</a:t>
            </a:r>
          </a:p>
          <a:p>
            <a:pPr algn="just"/>
            <a:r>
              <a:rPr lang="es-ES" sz="4000" dirty="0" smtClean="0">
                <a:solidFill>
                  <a:srgbClr val="C00000"/>
                </a:solidFill>
              </a:rPr>
              <a:t>Despedida:</a:t>
            </a:r>
            <a:r>
              <a:rPr lang="es-ES" sz="4000" dirty="0" smtClean="0"/>
              <a:t>  Expresión de cortesía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215106"/>
          </a:xfrm>
        </p:spPr>
        <p:txBody>
          <a:bodyPr/>
          <a:lstStyle/>
          <a:p>
            <a:pPr algn="just"/>
            <a:r>
              <a:rPr lang="es-ES" sz="4000" dirty="0" smtClean="0">
                <a:solidFill>
                  <a:srgbClr val="C00000"/>
                </a:solidFill>
              </a:rPr>
              <a:t>Remitente:  </a:t>
            </a:r>
            <a:r>
              <a:rPr lang="es-ES" sz="4000" dirty="0" smtClean="0"/>
              <a:t>Nombre y Cargo</a:t>
            </a:r>
          </a:p>
          <a:p>
            <a:pPr marL="0" algn="just">
              <a:buNone/>
            </a:pPr>
            <a:endParaRPr lang="es-ES" sz="4000" dirty="0" smtClean="0"/>
          </a:p>
          <a:p>
            <a:pPr marL="0" algn="just">
              <a:buNone/>
            </a:pPr>
            <a:r>
              <a:rPr lang="es-ES" sz="4000" dirty="0" smtClean="0"/>
              <a:t>No se utiliza copia.  Los anexos e identificación del transcriptor, se escribe como en la carta.</a:t>
            </a:r>
          </a:p>
          <a:p>
            <a:pPr>
              <a:buNone/>
            </a:pPr>
            <a:endParaRPr lang="es-ES" sz="4000" dirty="0" smtClean="0"/>
          </a:p>
          <a:p>
            <a:pPr marL="0" algn="just">
              <a:buNone/>
            </a:pPr>
            <a:r>
              <a:rPr lang="es-ES" sz="4000" dirty="0" smtClean="0"/>
              <a:t>La redacción no tiene protocolos, es directo.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657227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sz="2200" dirty="0" smtClean="0"/>
              <a:t>4cm</a:t>
            </a:r>
          </a:p>
          <a:p>
            <a:pPr algn="ctr">
              <a:buNone/>
            </a:pPr>
            <a:r>
              <a:rPr lang="es-ES" sz="2200" dirty="0" smtClean="0"/>
              <a:t>MEMBRETE O RAZON SOCIAL</a:t>
            </a:r>
          </a:p>
          <a:p>
            <a:pPr algn="ctr">
              <a:buNone/>
            </a:pPr>
            <a:r>
              <a:rPr lang="es-ES" sz="2200" dirty="0" smtClean="0"/>
              <a:t>CIRCULAR</a:t>
            </a:r>
          </a:p>
          <a:p>
            <a:pPr algn="just">
              <a:buNone/>
            </a:pPr>
            <a:r>
              <a:rPr lang="es-ES" sz="2200" dirty="0" smtClean="0"/>
              <a:t>2-3  (enter)</a:t>
            </a:r>
          </a:p>
          <a:p>
            <a:pPr algn="just">
              <a:buNone/>
            </a:pPr>
            <a:r>
              <a:rPr lang="es-ES" sz="2200" dirty="0" smtClean="0"/>
              <a:t>Consecutivo</a:t>
            </a:r>
          </a:p>
          <a:p>
            <a:pPr algn="just">
              <a:buNone/>
            </a:pPr>
            <a:r>
              <a:rPr lang="es-ES" sz="2200" dirty="0" smtClean="0"/>
              <a:t>2-3 (enter)</a:t>
            </a:r>
          </a:p>
          <a:p>
            <a:pPr algn="just">
              <a:buNone/>
            </a:pPr>
            <a:r>
              <a:rPr lang="es-ES" sz="2200" dirty="0" smtClean="0"/>
              <a:t>Ciudad, fecha</a:t>
            </a:r>
          </a:p>
          <a:p>
            <a:pPr algn="just">
              <a:buNone/>
            </a:pPr>
            <a:r>
              <a:rPr lang="es-ES" sz="2200" dirty="0" smtClean="0"/>
              <a:t>3 (enter)</a:t>
            </a:r>
          </a:p>
          <a:p>
            <a:pPr algn="just">
              <a:buNone/>
            </a:pPr>
            <a:r>
              <a:rPr lang="es-ES" sz="2200" dirty="0" smtClean="0"/>
              <a:t>Asunto</a:t>
            </a:r>
          </a:p>
          <a:p>
            <a:pPr algn="just">
              <a:buNone/>
            </a:pPr>
            <a:r>
              <a:rPr lang="es-ES" sz="2200" dirty="0" smtClean="0"/>
              <a:t>3 (enter)</a:t>
            </a:r>
          </a:p>
          <a:p>
            <a:pPr algn="just">
              <a:buNone/>
            </a:pPr>
            <a:r>
              <a:rPr lang="es-ES" sz="2200" dirty="0" smtClean="0"/>
              <a:t>Texto</a:t>
            </a:r>
          </a:p>
          <a:p>
            <a:pPr marL="457200" indent="-457200" algn="just">
              <a:buAutoNum type="arabicPlain" startAt="2"/>
            </a:pPr>
            <a:r>
              <a:rPr lang="es-ES" sz="2200" dirty="0" smtClean="0"/>
              <a:t>(enter)</a:t>
            </a:r>
          </a:p>
          <a:p>
            <a:pPr marL="457200" indent="-457200" algn="just">
              <a:buAutoNum type="arabicPlain" startAt="2"/>
            </a:pPr>
            <a:r>
              <a:rPr lang="es-ES" sz="2200" dirty="0" smtClean="0"/>
              <a:t>Cordialmente.</a:t>
            </a:r>
          </a:p>
          <a:p>
            <a:pPr marL="457200" indent="-457200" algn="just">
              <a:buNone/>
            </a:pPr>
            <a:r>
              <a:rPr lang="es-ES" sz="2200" dirty="0" smtClean="0"/>
              <a:t>4-6 (enter)</a:t>
            </a:r>
          </a:p>
          <a:p>
            <a:pPr marL="457200" indent="-457200" algn="just">
              <a:buNone/>
            </a:pPr>
            <a:r>
              <a:rPr lang="es-ES" sz="2200" dirty="0" smtClean="0"/>
              <a:t>NOMBRE DEL REMITENTE</a:t>
            </a:r>
          </a:p>
          <a:p>
            <a:pPr marL="457200" indent="-457200" algn="just">
              <a:buNone/>
            </a:pPr>
            <a:r>
              <a:rPr lang="es-ES" sz="2200" dirty="0" smtClean="0"/>
              <a:t>Cargo</a:t>
            </a:r>
          </a:p>
          <a:p>
            <a:pPr marL="457200" indent="-457200" algn="just">
              <a:buNone/>
            </a:pPr>
            <a:r>
              <a:rPr lang="es-ES" sz="2200" dirty="0" smtClean="0"/>
              <a:t>2 (enter)</a:t>
            </a:r>
          </a:p>
          <a:p>
            <a:pPr marL="457200" indent="-457200" algn="just">
              <a:buNone/>
            </a:pPr>
            <a:r>
              <a:rPr lang="es-ES" sz="2200" dirty="0" smtClean="0"/>
              <a:t>Identificación Transcriptor.</a:t>
            </a:r>
            <a:endParaRPr lang="es-ES" sz="2200" dirty="0" smtClean="0"/>
          </a:p>
          <a:p>
            <a:pPr marL="457200" indent="-457200" algn="just">
              <a:buNone/>
            </a:pPr>
            <a:endParaRPr lang="es-ES" sz="2400" dirty="0" smtClean="0"/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MEMORANDO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757758"/>
          </a:xfrm>
        </p:spPr>
        <p:txBody>
          <a:bodyPr/>
          <a:lstStyle/>
          <a:p>
            <a:pPr marL="0" algn="just">
              <a:buNone/>
            </a:pPr>
            <a:r>
              <a:rPr lang="es-ES" sz="3600" dirty="0" smtClean="0"/>
              <a:t>Es una comunicación interna, se cruza entre miembros o dependencias de una misma empresa, es breve.</a:t>
            </a:r>
          </a:p>
          <a:p>
            <a:pPr marL="0" algn="just">
              <a:buNone/>
            </a:pPr>
            <a:r>
              <a:rPr lang="es-ES" sz="3600" dirty="0" smtClean="0"/>
              <a:t>El comunicante transmite una información que indica:  orden, prohibición, autorización, sugerencia, advertencia, opinión, deseo, rechazo, llamada de atención, compromiso.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072230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C00000"/>
                </a:solidFill>
              </a:rPr>
              <a:t>Márgenes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Superior 4cm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Inferior 3cm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Lateral izquierdo 3cm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Lateral derecho 3 cm</a:t>
            </a:r>
          </a:p>
          <a:p>
            <a:pPr>
              <a:buFont typeface="Arial" charset="0"/>
              <a:buChar char="•"/>
            </a:pPr>
            <a:endParaRPr lang="es-ES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endParaRPr lang="es-E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es-ES" sz="4000" b="1" dirty="0" smtClean="0">
                <a:solidFill>
                  <a:srgbClr val="00B050"/>
                </a:solidFill>
              </a:rPr>
              <a:t>Autocritíquese el borrador</a:t>
            </a:r>
          </a:p>
          <a:p>
            <a:pPr algn="just">
              <a:buNone/>
            </a:pPr>
            <a:r>
              <a:rPr lang="es-ES" b="1" dirty="0" smtClean="0">
                <a:solidFill>
                  <a:schemeClr val="tx1"/>
                </a:solidFill>
              </a:rPr>
              <a:t>	-¿Cuál es el mensaje de esta carta?</a:t>
            </a:r>
          </a:p>
          <a:p>
            <a:pPr algn="just">
              <a:buNone/>
            </a:pPr>
            <a:r>
              <a:rPr lang="es-ES" b="1" dirty="0" smtClean="0">
                <a:solidFill>
                  <a:schemeClr val="tx1"/>
                </a:solidFill>
              </a:rPr>
              <a:t>	-¿Qué quiere saber esta persona?</a:t>
            </a:r>
          </a:p>
          <a:p>
            <a:pPr algn="just">
              <a:buNone/>
            </a:pPr>
            <a:r>
              <a:rPr lang="es-ES" b="1" dirty="0" smtClean="0">
                <a:solidFill>
                  <a:schemeClr val="tx1"/>
                </a:solidFill>
              </a:rPr>
              <a:t>	¿Qué necesidad tiene?</a:t>
            </a:r>
          </a:p>
          <a:p>
            <a:pPr algn="just">
              <a:buNone/>
            </a:pPr>
            <a:r>
              <a:rPr lang="es-ES" b="1" dirty="0" smtClean="0">
                <a:solidFill>
                  <a:schemeClr val="tx1"/>
                </a:solidFill>
              </a:rPr>
              <a:t>	¿Cuál es su interés?</a:t>
            </a:r>
          </a:p>
          <a:p>
            <a:pPr algn="just"/>
            <a:r>
              <a:rPr lang="es-ES" sz="4000" b="1" dirty="0" smtClean="0">
                <a:solidFill>
                  <a:srgbClr val="00B050"/>
                </a:solidFill>
              </a:rPr>
              <a:t>Borrador mejorado</a:t>
            </a:r>
          </a:p>
          <a:p>
            <a:pPr algn="just"/>
            <a:endParaRPr lang="es-ES" b="1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15106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C00000"/>
                </a:solidFill>
              </a:rPr>
              <a:t>Partes del memorando</a:t>
            </a:r>
          </a:p>
          <a:p>
            <a:pPr>
              <a:buFont typeface="Arial" charset="0"/>
              <a:buChar char="•"/>
            </a:pPr>
            <a:r>
              <a:rPr lang="es-ES" dirty="0" smtClean="0">
                <a:solidFill>
                  <a:srgbClr val="C00000"/>
                </a:solidFill>
              </a:rPr>
              <a:t>Denominación del documento</a:t>
            </a:r>
          </a:p>
          <a:p>
            <a:pPr>
              <a:buFont typeface="Arial" charset="0"/>
              <a:buChar char="•"/>
            </a:pPr>
            <a:r>
              <a:rPr lang="es-ES" dirty="0" smtClean="0">
                <a:solidFill>
                  <a:srgbClr val="C00000"/>
                </a:solidFill>
              </a:rPr>
              <a:t>Número de referencia</a:t>
            </a:r>
          </a:p>
          <a:p>
            <a:pPr>
              <a:buFont typeface="Arial" charset="0"/>
              <a:buChar char="•"/>
            </a:pPr>
            <a:r>
              <a:rPr lang="es-ES" dirty="0" smtClean="0">
                <a:solidFill>
                  <a:srgbClr val="C00000"/>
                </a:solidFill>
              </a:rPr>
              <a:t>Fecha</a:t>
            </a:r>
          </a:p>
          <a:p>
            <a:pPr>
              <a:buFont typeface="Arial" charset="0"/>
              <a:buChar char="•"/>
            </a:pPr>
            <a:r>
              <a:rPr lang="es-ES" dirty="0" smtClean="0">
                <a:solidFill>
                  <a:srgbClr val="C00000"/>
                </a:solidFill>
              </a:rPr>
              <a:t>Encabezamiento</a:t>
            </a:r>
          </a:p>
          <a:p>
            <a:pPr lvl="1">
              <a:buNone/>
            </a:pPr>
            <a:r>
              <a:rPr lang="es-ES" dirty="0" smtClean="0"/>
              <a:t>PARA:</a:t>
            </a:r>
          </a:p>
          <a:p>
            <a:pPr lvl="1">
              <a:buNone/>
            </a:pPr>
            <a:r>
              <a:rPr lang="es-ES" dirty="0" smtClean="0"/>
              <a:t>DE:</a:t>
            </a:r>
          </a:p>
          <a:p>
            <a:pPr lvl="1">
              <a:buNone/>
            </a:pPr>
            <a:r>
              <a:rPr lang="es-ES" dirty="0" smtClean="0"/>
              <a:t>ASUNTO</a:t>
            </a:r>
            <a:r>
              <a:rPr lang="es-ES" dirty="0" smtClean="0"/>
              <a:t>: No exceder de cuatro palabras</a:t>
            </a:r>
            <a:endParaRPr lang="es-ES" dirty="0" smtClean="0"/>
          </a:p>
          <a:p>
            <a:pPr lvl="1">
              <a:buNone/>
            </a:pPr>
            <a:r>
              <a:rPr lang="es-ES" dirty="0" smtClean="0"/>
              <a:t>La información se tabula a dos espacios de la palabra</a:t>
            </a:r>
          </a:p>
          <a:p>
            <a:pPr lvl="1">
              <a:buNone/>
            </a:pPr>
            <a:r>
              <a:rPr lang="es-ES" dirty="0" smtClean="0"/>
              <a:t>ASUNTO.</a:t>
            </a:r>
          </a:p>
          <a:p>
            <a:pPr lvl="1"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ALTERNATIVA 1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/>
              <a:t>PARA:		Doctora Ana García Díaz, Secretaria General</a:t>
            </a:r>
          </a:p>
          <a:p>
            <a:pPr>
              <a:buNone/>
            </a:pPr>
            <a:r>
              <a:rPr lang="es-ES" sz="2800" dirty="0" smtClean="0"/>
              <a:t>DE:		Guillermo Zulúaga, Director Seccional</a:t>
            </a:r>
          </a:p>
          <a:p>
            <a:pPr>
              <a:buNone/>
            </a:pPr>
            <a:r>
              <a:rPr lang="es-ES" sz="2800" dirty="0" smtClean="0"/>
              <a:t>ASUNTO:  	Circulo de calidad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3600" dirty="0" smtClean="0"/>
              <a:t>En este este caso se omite al final del texto,</a:t>
            </a:r>
          </a:p>
          <a:p>
            <a:pPr>
              <a:buNone/>
            </a:pPr>
            <a:r>
              <a:rPr lang="es-ES" sz="3600" dirty="0" smtClean="0"/>
              <a:t>el nombre mecanografiado del remitente y</a:t>
            </a:r>
          </a:p>
          <a:p>
            <a:pPr>
              <a:buNone/>
            </a:pPr>
            <a:r>
              <a:rPr lang="es-ES" sz="3600" dirty="0" smtClean="0"/>
              <a:t>sólo aparece la firma.</a:t>
            </a:r>
          </a:p>
          <a:p>
            <a:pPr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ALTERNATIVA 2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/>
              <a:t>PARA:		Señora Luz Gómez Díaz, Secretaria  de 			Gerencia</a:t>
            </a:r>
          </a:p>
          <a:p>
            <a:pPr>
              <a:buNone/>
            </a:pPr>
            <a:r>
              <a:rPr lang="es-ES" sz="2800" dirty="0" smtClean="0"/>
              <a:t>DE:		Jefe Oficina Jurídica</a:t>
            </a:r>
          </a:p>
          <a:p>
            <a:pPr>
              <a:buNone/>
            </a:pPr>
            <a:r>
              <a:rPr lang="es-ES" sz="2800" dirty="0" smtClean="0"/>
              <a:t>ASUNTO:  	Contrato 456</a:t>
            </a:r>
          </a:p>
          <a:p>
            <a:pPr>
              <a:buNone/>
            </a:pPr>
            <a:endParaRPr lang="es-ES" sz="2800" dirty="0" smtClean="0"/>
          </a:p>
          <a:p>
            <a:pPr algn="just">
              <a:buNone/>
            </a:pPr>
            <a:r>
              <a:rPr lang="es-ES" sz="3600" dirty="0" smtClean="0"/>
              <a:t>En este este caso, la firma del remitente,</a:t>
            </a:r>
          </a:p>
          <a:p>
            <a:pPr algn="just">
              <a:buNone/>
            </a:pPr>
            <a:r>
              <a:rPr lang="es-ES" sz="3600" dirty="0" smtClean="0"/>
              <a:t>aparece sobre el nombre mecanografiado al</a:t>
            </a:r>
          </a:p>
          <a:p>
            <a:pPr algn="just">
              <a:buNone/>
            </a:pPr>
            <a:r>
              <a:rPr lang="es-ES" sz="3600" dirty="0" smtClean="0"/>
              <a:t>final del texto, con mayúscula inicial.</a:t>
            </a:r>
          </a:p>
          <a:p>
            <a:pPr algn="just"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40" y="285728"/>
            <a:ext cx="828684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ALTERNATIVA 3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/>
              <a:t>PARA:		Jefe División </a:t>
            </a:r>
          </a:p>
          <a:p>
            <a:pPr>
              <a:buNone/>
            </a:pPr>
            <a:r>
              <a:rPr lang="es-ES" sz="2800" dirty="0" smtClean="0"/>
              <a:t>DE:		Jefe de Contabilidad</a:t>
            </a:r>
          </a:p>
          <a:p>
            <a:pPr>
              <a:buNone/>
            </a:pPr>
            <a:r>
              <a:rPr lang="es-ES" sz="2800" dirty="0" smtClean="0"/>
              <a:t>ASUNTO:  	Ajustes al presupuesto</a:t>
            </a:r>
          </a:p>
          <a:p>
            <a:pPr>
              <a:buNone/>
            </a:pPr>
            <a:endParaRPr lang="es-ES" sz="2800" dirty="0" smtClean="0"/>
          </a:p>
          <a:p>
            <a:pPr algn="just">
              <a:buNone/>
            </a:pPr>
            <a:r>
              <a:rPr lang="es-ES" sz="3600" dirty="0" smtClean="0"/>
              <a:t>En este este caso, la firma del remitente, se</a:t>
            </a:r>
          </a:p>
          <a:p>
            <a:pPr algn="just">
              <a:buNone/>
            </a:pPr>
            <a:r>
              <a:rPr lang="es-ES" sz="3600" dirty="0" smtClean="0"/>
              <a:t>coloca sobre el nombre mecanografiado al</a:t>
            </a:r>
          </a:p>
          <a:p>
            <a:pPr algn="just">
              <a:buNone/>
            </a:pPr>
            <a:r>
              <a:rPr lang="es-ES" sz="3600" dirty="0" smtClean="0"/>
              <a:t>final del texto.</a:t>
            </a:r>
          </a:p>
          <a:p>
            <a:pPr algn="just"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07223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s-ES" dirty="0" smtClean="0">
                <a:solidFill>
                  <a:srgbClr val="FF0000"/>
                </a:solidFill>
              </a:rPr>
              <a:t>Texto</a:t>
            </a:r>
          </a:p>
          <a:p>
            <a:pPr>
              <a:buNone/>
            </a:pPr>
            <a:r>
              <a:rPr lang="es-ES" dirty="0" smtClean="0"/>
              <a:t>Se inicia de tres a cuatro interlineas del ASUNTO</a:t>
            </a:r>
          </a:p>
          <a:p>
            <a:pPr marL="0">
              <a:buNone/>
            </a:pPr>
            <a:r>
              <a:rPr lang="es-ES" dirty="0" smtClean="0"/>
              <a:t>Se redacta en forma clara, breve, directa, sencilla y cortés.  </a:t>
            </a:r>
          </a:p>
          <a:p>
            <a:pPr marL="0">
              <a:buNone/>
            </a:pPr>
            <a:r>
              <a:rPr lang="es-ES" dirty="0" smtClean="0"/>
              <a:t>Se expresa en primera persona del singular o del plural  (yo, nosotros).</a:t>
            </a:r>
          </a:p>
          <a:p>
            <a:pPr marL="0">
              <a:buNone/>
            </a:pPr>
            <a:r>
              <a:rPr lang="es-ES" dirty="0" smtClean="0"/>
              <a:t>En lo posible se trata sólo un tema por memorando.</a:t>
            </a:r>
          </a:p>
          <a:p>
            <a:pPr marL="0">
              <a:buNone/>
            </a:pPr>
            <a:r>
              <a:rPr lang="es-ES" dirty="0" smtClean="0"/>
              <a:t>En los memorandos se utiliza tratamiento de usted.</a:t>
            </a:r>
          </a:p>
          <a:p>
            <a:pPr marL="0">
              <a:buNone/>
            </a:pPr>
            <a:r>
              <a:rPr lang="es-ES" dirty="0" smtClean="0"/>
              <a:t>La presentación debe ser impecable, sin borrones ni repisados.</a:t>
            </a:r>
          </a:p>
          <a:p>
            <a:pPr marL="0"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215106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Despedida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* Expresión breve seguida de coma 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* Frase de cortesía terminada en punto.</a:t>
            </a:r>
          </a:p>
          <a:p>
            <a:pPr>
              <a:buNone/>
            </a:pPr>
            <a:r>
              <a:rPr lang="es-ES" dirty="0" smtClean="0"/>
              <a:t>Ejemplo:  Atentamente,</a:t>
            </a:r>
          </a:p>
          <a:p>
            <a:pPr marL="0">
              <a:buNone/>
            </a:pPr>
            <a:r>
              <a:rPr lang="es-ES" dirty="0" smtClean="0"/>
              <a:t>Agradezco que transmita esta información al personal de su dependencia.</a:t>
            </a:r>
          </a:p>
          <a:p>
            <a:pPr marL="0"/>
            <a:r>
              <a:rPr lang="es-ES" dirty="0" smtClean="0">
                <a:solidFill>
                  <a:srgbClr val="FF0000"/>
                </a:solidFill>
              </a:rPr>
              <a:t> Remitente</a:t>
            </a:r>
          </a:p>
          <a:p>
            <a:pPr marL="0">
              <a:buNone/>
            </a:pPr>
            <a:r>
              <a:rPr lang="es-ES" dirty="0" smtClean="0"/>
              <a:t>El funcionario responsable firma, tinta negra.</a:t>
            </a:r>
          </a:p>
          <a:p>
            <a:pPr marL="0"/>
            <a:r>
              <a:rPr lang="es-ES" dirty="0" smtClean="0"/>
              <a:t>Líneas especiales</a:t>
            </a:r>
          </a:p>
          <a:p>
            <a:pPr marL="0">
              <a:buNone/>
            </a:pPr>
            <a:r>
              <a:rPr lang="es-ES" dirty="0" smtClean="0"/>
              <a:t>Igual que en la carta</a:t>
            </a:r>
          </a:p>
          <a:p>
            <a:pPr marL="0">
              <a:buNone/>
            </a:pPr>
            <a:endParaRPr lang="es-ES" dirty="0" smtClean="0"/>
          </a:p>
          <a:p>
            <a:pPr marL="0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0"/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215106"/>
          </a:xfrm>
        </p:spPr>
        <p:txBody>
          <a:bodyPr/>
          <a:lstStyle/>
          <a:p>
            <a:pPr marL="0"/>
            <a:r>
              <a:rPr lang="es-ES" sz="4000" dirty="0" smtClean="0">
                <a:solidFill>
                  <a:srgbClr val="FF0000"/>
                </a:solidFill>
              </a:rPr>
              <a:t>Líneas especiales</a:t>
            </a:r>
          </a:p>
          <a:p>
            <a:pPr marL="0">
              <a:buNone/>
            </a:pPr>
            <a:r>
              <a:rPr lang="es-ES" sz="4000" dirty="0" smtClean="0"/>
              <a:t>Igual que en la carta.</a:t>
            </a:r>
          </a:p>
          <a:p>
            <a:pPr marL="0">
              <a:buNone/>
            </a:pPr>
            <a:endParaRPr lang="es-ES" sz="4000" dirty="0" smtClean="0"/>
          </a:p>
          <a:p>
            <a:pPr marL="0"/>
            <a:r>
              <a:rPr lang="es-ES" sz="4000" dirty="0" smtClean="0">
                <a:solidFill>
                  <a:srgbClr val="FF0000"/>
                </a:solidFill>
              </a:rPr>
              <a:t>Identificación del transcriptor</a:t>
            </a:r>
          </a:p>
          <a:p>
            <a:pPr marL="0">
              <a:buNone/>
            </a:pPr>
            <a:r>
              <a:rPr lang="es-ES" sz="4000" dirty="0" smtClean="0"/>
              <a:t>Igual que en la carta.</a:t>
            </a:r>
          </a:p>
          <a:p>
            <a:pPr marL="0">
              <a:buNone/>
            </a:pPr>
            <a:endParaRPr lang="es-ES" dirty="0" smtClean="0"/>
          </a:p>
          <a:p>
            <a:pPr marL="0">
              <a:buNone/>
            </a:pPr>
            <a:endParaRPr lang="es-ES" dirty="0" smtClean="0"/>
          </a:p>
          <a:p>
            <a:pPr marL="0">
              <a:buNone/>
            </a:pPr>
            <a:endParaRPr lang="es-ES" dirty="0" smtClean="0"/>
          </a:p>
          <a:p>
            <a:pPr marL="0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0"/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65722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sz="2200" dirty="0" smtClean="0"/>
              <a:t>4cm</a:t>
            </a:r>
          </a:p>
          <a:p>
            <a:pPr algn="ctr">
              <a:buNone/>
            </a:pPr>
            <a:r>
              <a:rPr lang="es-ES" sz="2200" dirty="0" smtClean="0"/>
              <a:t>MEMBRETE O RAZON </a:t>
            </a:r>
            <a:r>
              <a:rPr lang="es-ES" sz="2200" dirty="0" smtClean="0"/>
              <a:t>SOCIAL</a:t>
            </a:r>
          </a:p>
          <a:p>
            <a:pPr algn="ctr">
              <a:buNone/>
            </a:pPr>
            <a:r>
              <a:rPr lang="es-ES" sz="2200" dirty="0" smtClean="0"/>
              <a:t>2-3 (enter)</a:t>
            </a:r>
            <a:endParaRPr lang="es-ES" sz="2200" dirty="0" smtClean="0"/>
          </a:p>
          <a:p>
            <a:pPr algn="ctr">
              <a:buNone/>
            </a:pPr>
            <a:r>
              <a:rPr lang="es-ES" sz="2200" dirty="0" smtClean="0"/>
              <a:t>MEMORANDO</a:t>
            </a:r>
          </a:p>
          <a:p>
            <a:pPr algn="just">
              <a:buNone/>
            </a:pPr>
            <a:r>
              <a:rPr lang="es-ES" sz="2200" dirty="0" smtClean="0"/>
              <a:t>					2-3  </a:t>
            </a:r>
            <a:r>
              <a:rPr lang="es-ES" sz="2200" dirty="0" smtClean="0"/>
              <a:t>(enter)</a:t>
            </a:r>
          </a:p>
          <a:p>
            <a:pPr algn="just">
              <a:buNone/>
            </a:pPr>
            <a:r>
              <a:rPr lang="es-ES" sz="2200" dirty="0" smtClean="0"/>
              <a:t>Código Consecutivo</a:t>
            </a:r>
            <a:endParaRPr lang="es-ES" sz="2200" dirty="0" smtClean="0"/>
          </a:p>
          <a:p>
            <a:pPr algn="just">
              <a:buNone/>
            </a:pPr>
            <a:r>
              <a:rPr lang="es-ES" sz="2200" dirty="0" smtClean="0"/>
              <a:t>2-3 (enter)</a:t>
            </a:r>
          </a:p>
          <a:p>
            <a:pPr algn="just">
              <a:buNone/>
            </a:pPr>
            <a:r>
              <a:rPr lang="es-ES" sz="2200" dirty="0" smtClean="0"/>
              <a:t>Ciudad, fecha</a:t>
            </a:r>
          </a:p>
          <a:p>
            <a:pPr algn="just">
              <a:buNone/>
            </a:pPr>
            <a:r>
              <a:rPr lang="es-ES" sz="2200" dirty="0" smtClean="0"/>
              <a:t>3 (enter)</a:t>
            </a:r>
          </a:p>
          <a:p>
            <a:pPr algn="just">
              <a:buNone/>
            </a:pPr>
            <a:r>
              <a:rPr lang="es-ES" sz="2200" dirty="0" smtClean="0"/>
              <a:t>PARA:		Tratamiento Nombre, Cargo</a:t>
            </a:r>
            <a:endParaRPr lang="es-ES" sz="2200" dirty="0" smtClean="0"/>
          </a:p>
          <a:p>
            <a:pPr algn="just">
              <a:buNone/>
            </a:pPr>
            <a:r>
              <a:rPr lang="es-ES" sz="2200" dirty="0" smtClean="0"/>
              <a:t>2 </a:t>
            </a:r>
            <a:r>
              <a:rPr lang="es-ES" sz="2200" dirty="0" smtClean="0"/>
              <a:t>(enter</a:t>
            </a:r>
            <a:r>
              <a:rPr lang="es-ES" sz="2200" dirty="0" smtClean="0"/>
              <a:t>)</a:t>
            </a:r>
          </a:p>
          <a:p>
            <a:pPr algn="just">
              <a:buNone/>
            </a:pPr>
            <a:r>
              <a:rPr lang="es-ES" sz="2200" dirty="0" smtClean="0"/>
              <a:t>DE:			Cargo</a:t>
            </a:r>
          </a:p>
          <a:p>
            <a:pPr marL="457200" indent="-457200" algn="just">
              <a:buNone/>
            </a:pPr>
            <a:r>
              <a:rPr lang="es-ES" sz="2200" dirty="0" smtClean="0"/>
              <a:t>2 (enter</a:t>
            </a:r>
            <a:r>
              <a:rPr lang="es-ES" sz="2200" dirty="0" smtClean="0"/>
              <a:t>)</a:t>
            </a:r>
          </a:p>
          <a:p>
            <a:pPr marL="457200" indent="-457200" algn="just">
              <a:buNone/>
            </a:pPr>
            <a:r>
              <a:rPr lang="es-ES" sz="2200" dirty="0" smtClean="0"/>
              <a:t>ASUNTO:  		Resumen o síntesis</a:t>
            </a:r>
            <a:endParaRPr lang="es-ES" sz="2200" dirty="0" smtClean="0"/>
          </a:p>
          <a:p>
            <a:pPr algn="just">
              <a:buNone/>
            </a:pPr>
            <a:r>
              <a:rPr lang="es-ES" sz="2200" dirty="0" smtClean="0"/>
              <a:t>3-4 (enter)</a:t>
            </a:r>
          </a:p>
          <a:p>
            <a:pPr algn="just">
              <a:buNone/>
            </a:pPr>
            <a:r>
              <a:rPr lang="es-ES" sz="2200" dirty="0" smtClean="0"/>
              <a:t>Texto</a:t>
            </a:r>
            <a:endParaRPr lang="es-ES" sz="2200" dirty="0" smtClean="0"/>
          </a:p>
          <a:p>
            <a:pPr marL="457200" indent="-457200" algn="just">
              <a:buAutoNum type="arabicPlain" startAt="2"/>
            </a:pPr>
            <a:r>
              <a:rPr lang="es-ES" sz="2200" dirty="0" smtClean="0"/>
              <a:t>(enter)</a:t>
            </a:r>
          </a:p>
          <a:p>
            <a:pPr marL="457200" indent="-457200" algn="just">
              <a:buNone/>
            </a:pPr>
            <a:r>
              <a:rPr lang="es-ES" sz="2200" dirty="0" smtClean="0"/>
              <a:t>Despedida,</a:t>
            </a:r>
            <a:endParaRPr lang="es-ES" sz="2200" dirty="0" smtClean="0"/>
          </a:p>
          <a:p>
            <a:pPr marL="457200" indent="-457200" algn="just">
              <a:buNone/>
            </a:pPr>
            <a:r>
              <a:rPr lang="es-ES" sz="2200" dirty="0" smtClean="0"/>
              <a:t>4-6 (enter)</a:t>
            </a:r>
          </a:p>
          <a:p>
            <a:pPr marL="457200" indent="-457200" algn="just">
              <a:buNone/>
            </a:pPr>
            <a:r>
              <a:rPr lang="es-ES" sz="2200" dirty="0" smtClean="0"/>
              <a:t>NOMBRE DEL REMITENTE</a:t>
            </a:r>
          </a:p>
          <a:p>
            <a:pPr marL="457200" indent="-457200" algn="just">
              <a:buNone/>
            </a:pPr>
            <a:r>
              <a:rPr lang="es-ES" sz="2200" dirty="0" smtClean="0"/>
              <a:t>2 </a:t>
            </a:r>
            <a:r>
              <a:rPr lang="es-ES" sz="2200" dirty="0" smtClean="0"/>
              <a:t>(enter)</a:t>
            </a:r>
          </a:p>
          <a:p>
            <a:pPr marL="457200" indent="-457200" algn="just">
              <a:buNone/>
            </a:pPr>
            <a:r>
              <a:rPr lang="es-ES" sz="2200" dirty="0" smtClean="0"/>
              <a:t>Identificación Transcriptor.</a:t>
            </a:r>
            <a:endParaRPr lang="es-ES" sz="2200" dirty="0" smtClean="0"/>
          </a:p>
          <a:p>
            <a:pPr marL="457200" indent="-457200" algn="just">
              <a:buNone/>
            </a:pPr>
            <a:endParaRPr lang="es-ES" sz="2400" dirty="0" smtClean="0"/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	</a:t>
            </a:r>
            <a:r>
              <a:rPr lang="es-ES" sz="4900" dirty="0" smtClean="0"/>
              <a:t>CONSTANCIAS Y CERTIFICADOS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500726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es-ES" dirty="0" smtClean="0">
                <a:solidFill>
                  <a:srgbClr val="C00000"/>
                </a:solidFill>
              </a:rPr>
              <a:t>CONSTANCIA:</a:t>
            </a:r>
            <a:r>
              <a:rPr lang="es-ES" dirty="0" smtClean="0"/>
              <a:t>  Documento escrito de carácter probatorio en el que se describen hechos o circunstancias que no requieren solemnidad, además sirve para sustentar. 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es-ES" dirty="0" smtClean="0"/>
              <a:t>Tiempo de servicio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es-ES" dirty="0" smtClean="0"/>
              <a:t>Experiencia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es-ES" dirty="0" smtClean="0"/>
              <a:t>Salarios u honorarios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es-ES" dirty="0" smtClean="0"/>
              <a:t>Clase de trabajo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es-ES" dirty="0" smtClean="0"/>
              <a:t>Jornada laboral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es-ES" dirty="0" smtClean="0"/>
              <a:t>Comportamiento del trabajador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es-ES" dirty="0" smtClean="0"/>
          </a:p>
          <a:p>
            <a:pPr marL="0" algn="just">
              <a:buFontTx/>
              <a:buChar char="-"/>
            </a:pPr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215106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s-ES" sz="3600" dirty="0" smtClean="0">
                <a:solidFill>
                  <a:srgbClr val="C00000"/>
                </a:solidFill>
              </a:rPr>
              <a:t>CERTIFICADO</a:t>
            </a:r>
            <a:r>
              <a:rPr lang="es-ES" sz="3600" dirty="0" smtClean="0"/>
              <a:t>:  Es un documento público o privado, de carácter probatorio, que asegura la veracidad y legalidad de un hecho o acto solemne, acontecimiento acompañado de formalidades necesarias para la validez de un acto judicial, ceremonia, juramento o norma</a:t>
            </a:r>
            <a:r>
              <a:rPr lang="es-ES" dirty="0" smtClean="0"/>
              <a:t>.</a:t>
            </a:r>
          </a:p>
          <a:p>
            <a:pPr algn="just">
              <a:spcBef>
                <a:spcPts val="0"/>
              </a:spcBef>
            </a:pPr>
            <a:endParaRPr lang="es-ES" dirty="0" smtClean="0"/>
          </a:p>
          <a:p>
            <a:pPr algn="just">
              <a:spcBef>
                <a:spcPts val="0"/>
              </a:spcBef>
            </a:pPr>
            <a:r>
              <a:rPr lang="es-ES" dirty="0" smtClean="0"/>
              <a:t>Se elabora en papel con membretes, en estilo bloque extremo.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>
              <a:buNone/>
            </a:pPr>
            <a:r>
              <a:rPr lang="es-ES" sz="4000" dirty="0" smtClean="0">
                <a:solidFill>
                  <a:srgbClr val="00B050"/>
                </a:solidFill>
              </a:rPr>
              <a:t>PARRAFO DE APERTURA</a:t>
            </a:r>
            <a:r>
              <a:rPr lang="es-ES" dirty="0" smtClean="0"/>
              <a:t>:  Debe despertar el interés del lector por el mensaje que se va a transmitir.</a:t>
            </a:r>
          </a:p>
          <a:p>
            <a:pPr algn="just">
              <a:buNone/>
            </a:pPr>
            <a:r>
              <a:rPr lang="es-ES" sz="4000" dirty="0" smtClean="0">
                <a:solidFill>
                  <a:srgbClr val="00B050"/>
                </a:solidFill>
              </a:rPr>
              <a:t>PARRAFO DE DESARROLLO</a:t>
            </a:r>
            <a:r>
              <a:rPr lang="es-ES" dirty="0" smtClean="0"/>
              <a:t>:  El cual en forma clara y cortés se expresa el asunto que motivó la comunicación.</a:t>
            </a:r>
          </a:p>
          <a:p>
            <a:pPr algn="just">
              <a:buNone/>
            </a:pPr>
            <a:r>
              <a:rPr lang="es-ES" sz="4000" dirty="0" smtClean="0">
                <a:solidFill>
                  <a:srgbClr val="00B050"/>
                </a:solidFill>
              </a:rPr>
              <a:t>PARRAFO DE CIERRE</a:t>
            </a:r>
            <a:r>
              <a:rPr lang="es-ES" dirty="0" smtClean="0"/>
              <a:t>:  Debe ser breve y, sobre todo, debe referirse específicamente a la acción que desee.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28654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Se pueden utilizar para fines, como:</a:t>
            </a:r>
          </a:p>
          <a:p>
            <a:pPr>
              <a:buFontTx/>
              <a:buChar char="-"/>
            </a:pPr>
            <a:r>
              <a:rPr lang="es-ES" dirty="0" smtClean="0"/>
              <a:t>Calificaciones obtenidas dentro de períodos académicos.</a:t>
            </a:r>
          </a:p>
          <a:p>
            <a:pPr>
              <a:buFontTx/>
              <a:buChar char="-"/>
            </a:pPr>
            <a:r>
              <a:rPr lang="es-ES" dirty="0" smtClean="0"/>
              <a:t>Asistencia a congresos, cursos, seminarios o eventos.</a:t>
            </a:r>
          </a:p>
          <a:p>
            <a:pPr>
              <a:buFontTx/>
              <a:buChar char="-"/>
            </a:pPr>
            <a:r>
              <a:rPr lang="es-ES" dirty="0" smtClean="0"/>
              <a:t>Certificado de Aseguramiento de Calidad.</a:t>
            </a:r>
          </a:p>
          <a:p>
            <a:pPr>
              <a:buFontTx/>
              <a:buChar char="-"/>
            </a:pPr>
            <a:r>
              <a:rPr lang="es-ES" dirty="0" smtClean="0"/>
              <a:t>Diploma conferido por una institución.</a:t>
            </a:r>
          </a:p>
          <a:p>
            <a:pPr>
              <a:buFontTx/>
              <a:buChar char="-"/>
            </a:pPr>
            <a:r>
              <a:rPr lang="es-ES" dirty="0" smtClean="0"/>
              <a:t>Registro civil o parroquial de nacimiento, matrimonio o defunción.</a:t>
            </a:r>
          </a:p>
          <a:p>
            <a:pPr>
              <a:buFontTx/>
              <a:buChar char="-"/>
            </a:pPr>
            <a:r>
              <a:rPr lang="es-ES" dirty="0" smtClean="0"/>
              <a:t>Documento de identidad</a:t>
            </a:r>
          </a:p>
          <a:p>
            <a:pPr>
              <a:buFontTx/>
              <a:buChar char="-"/>
            </a:pPr>
            <a:r>
              <a:rPr lang="es-ES" dirty="0" smtClean="0"/>
              <a:t>Paz y salvos </a:t>
            </a:r>
            <a:endParaRPr lang="es-E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6572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200" dirty="0" smtClean="0"/>
              <a:t>MODELO CONSTANCIA</a:t>
            </a:r>
          </a:p>
          <a:p>
            <a:pPr algn="ctr">
              <a:buNone/>
            </a:pPr>
            <a:r>
              <a:rPr lang="es-ES" sz="2200" dirty="0" smtClean="0"/>
              <a:t>3-4 cm</a:t>
            </a:r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MEMBRETE </a:t>
            </a:r>
            <a:r>
              <a:rPr lang="es-ES" sz="2200" dirty="0" smtClean="0"/>
              <a:t>O RAZON SOCIAL</a:t>
            </a:r>
          </a:p>
          <a:p>
            <a:pPr algn="ctr">
              <a:buNone/>
            </a:pPr>
            <a:r>
              <a:rPr lang="es-ES" sz="2200" dirty="0" smtClean="0"/>
              <a:t>2-3 (enter)</a:t>
            </a:r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Código Consecutivo</a:t>
            </a:r>
            <a:endParaRPr lang="es-ES" sz="2200" dirty="0" smtClean="0"/>
          </a:p>
          <a:p>
            <a:pPr algn="just">
              <a:buNone/>
            </a:pPr>
            <a:r>
              <a:rPr lang="es-ES" sz="2200" dirty="0" smtClean="0"/>
              <a:t>2-3 (enter)</a:t>
            </a:r>
          </a:p>
          <a:p>
            <a:pPr algn="just">
              <a:buNone/>
            </a:pPr>
            <a:r>
              <a:rPr lang="es-ES" sz="2200" dirty="0" smtClean="0"/>
              <a:t>Ciudad, fecha</a:t>
            </a:r>
          </a:p>
          <a:p>
            <a:pPr algn="just">
              <a:buNone/>
            </a:pPr>
            <a:r>
              <a:rPr lang="es-ES" sz="2200" dirty="0" smtClean="0"/>
              <a:t>3 </a:t>
            </a:r>
            <a:r>
              <a:rPr lang="es-ES" sz="2200" dirty="0" smtClean="0"/>
              <a:t>- 4</a:t>
            </a:r>
            <a:r>
              <a:rPr lang="es-ES" sz="2200" dirty="0" smtClean="0"/>
              <a:t>(</a:t>
            </a:r>
            <a:r>
              <a:rPr lang="es-ES" sz="2200" dirty="0" err="1" smtClean="0"/>
              <a:t>enter</a:t>
            </a:r>
            <a:r>
              <a:rPr lang="es-ES" sz="2200" dirty="0" smtClean="0"/>
              <a:t>)</a:t>
            </a:r>
          </a:p>
          <a:p>
            <a:pPr algn="just">
              <a:buNone/>
            </a:pPr>
            <a:r>
              <a:rPr lang="es-ES" sz="2200" dirty="0" smtClean="0"/>
              <a:t>PARA:		EL JEFE DE LA DIVISION ADMINISTRATIVA</a:t>
            </a:r>
            <a:endParaRPr lang="es-ES" sz="2200" dirty="0" smtClean="0"/>
          </a:p>
          <a:p>
            <a:pPr algn="just">
              <a:buNone/>
            </a:pPr>
            <a:r>
              <a:rPr lang="es-ES" sz="2200" dirty="0" smtClean="0"/>
              <a:t> </a:t>
            </a:r>
            <a:r>
              <a:rPr lang="es-ES" sz="2200" dirty="0" smtClean="0"/>
              <a:t>3- 4</a:t>
            </a:r>
            <a:r>
              <a:rPr lang="es-ES" sz="2200" dirty="0" smtClean="0"/>
              <a:t> </a:t>
            </a:r>
            <a:r>
              <a:rPr lang="es-ES" sz="2200" dirty="0" smtClean="0"/>
              <a:t>(enter</a:t>
            </a:r>
            <a:r>
              <a:rPr lang="es-ES" sz="2200" dirty="0" smtClean="0"/>
              <a:t>)</a:t>
            </a:r>
          </a:p>
          <a:p>
            <a:pPr algn="ctr">
              <a:buNone/>
            </a:pPr>
            <a:r>
              <a:rPr lang="es-ES" sz="2200" dirty="0" smtClean="0"/>
              <a:t>HACE CONSTAR:</a:t>
            </a:r>
          </a:p>
          <a:p>
            <a:pPr algn="just">
              <a:buNone/>
            </a:pPr>
            <a:r>
              <a:rPr lang="es-ES" sz="2200" dirty="0" smtClean="0"/>
              <a:t>3 - 4</a:t>
            </a:r>
            <a:r>
              <a:rPr lang="es-ES" sz="2200" dirty="0" smtClean="0"/>
              <a:t>(</a:t>
            </a:r>
            <a:r>
              <a:rPr lang="es-ES" sz="2200" dirty="0" err="1" smtClean="0"/>
              <a:t>enter</a:t>
            </a:r>
            <a:r>
              <a:rPr lang="es-ES" sz="2200" dirty="0" smtClean="0"/>
              <a:t>)</a:t>
            </a:r>
          </a:p>
          <a:p>
            <a:pPr algn="just">
              <a:buNone/>
            </a:pPr>
            <a:r>
              <a:rPr lang="es-ES" sz="2200" dirty="0" smtClean="0"/>
              <a:t>Texto  Se empieza con </a:t>
            </a:r>
            <a:r>
              <a:rPr lang="es-ES" sz="2200" b="1" dirty="0" smtClean="0"/>
              <a:t>QUE, </a:t>
            </a:r>
            <a:r>
              <a:rPr lang="es-ES" sz="2200" dirty="0" smtClean="0"/>
              <a:t>después de cada párrafo se dejan dos enter.</a:t>
            </a:r>
            <a:endParaRPr lang="es-ES" sz="2200" b="1" dirty="0" smtClean="0"/>
          </a:p>
          <a:p>
            <a:pPr marL="457200" indent="-457200" algn="just">
              <a:buNone/>
            </a:pPr>
            <a:r>
              <a:rPr lang="es-ES" sz="2200" dirty="0" smtClean="0"/>
              <a:t>4-6 </a:t>
            </a:r>
            <a:r>
              <a:rPr lang="es-ES" sz="2200" dirty="0" smtClean="0"/>
              <a:t>(enter)</a:t>
            </a:r>
          </a:p>
          <a:p>
            <a:pPr marL="457200" indent="-457200" algn="just">
              <a:buNone/>
            </a:pPr>
            <a:r>
              <a:rPr lang="es-ES" sz="2200" dirty="0" smtClean="0"/>
              <a:t>NOMBRE DEL REMITENTE</a:t>
            </a:r>
          </a:p>
          <a:p>
            <a:pPr marL="457200" indent="-457200" algn="just">
              <a:buNone/>
            </a:pPr>
            <a:r>
              <a:rPr lang="es-ES" sz="2200" dirty="0" smtClean="0"/>
              <a:t>2 </a:t>
            </a:r>
            <a:r>
              <a:rPr lang="es-ES" sz="2200" dirty="0" smtClean="0"/>
              <a:t>(enter)</a:t>
            </a:r>
          </a:p>
          <a:p>
            <a:pPr marL="457200" indent="-457200" algn="just">
              <a:buNone/>
            </a:pPr>
            <a:r>
              <a:rPr lang="es-ES" sz="2200" dirty="0" smtClean="0"/>
              <a:t>Identificación Transcriptor.</a:t>
            </a:r>
            <a:endParaRPr lang="es-ES" sz="2200" dirty="0" smtClean="0"/>
          </a:p>
          <a:p>
            <a:pPr marL="457200" indent="-457200" algn="just">
              <a:buNone/>
            </a:pPr>
            <a:endParaRPr lang="es-ES" sz="2400" dirty="0" smtClean="0"/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ELABORACION DEL SOBRE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El sobre se considera dividido en tres tercios:</a:t>
            </a:r>
          </a:p>
          <a:p>
            <a:pPr algn="just">
              <a:buNone/>
            </a:pPr>
            <a:r>
              <a:rPr lang="es-ES" sz="4000" dirty="0" smtClean="0">
                <a:solidFill>
                  <a:srgbClr val="00B050"/>
                </a:solidFill>
              </a:rPr>
              <a:t>Tercio superior izquierdo</a:t>
            </a:r>
            <a:r>
              <a:rPr lang="es-ES" dirty="0" smtClean="0"/>
              <a:t>:  Datos del remitente 1.5 cm. Horizontales y 3.5 cm. Verticales.</a:t>
            </a:r>
          </a:p>
          <a:p>
            <a:pPr algn="just">
              <a:buNone/>
            </a:pPr>
            <a:r>
              <a:rPr lang="es-ES" sz="4000" dirty="0" smtClean="0">
                <a:solidFill>
                  <a:srgbClr val="00B050"/>
                </a:solidFill>
              </a:rPr>
              <a:t>Tercio izquierdo interior</a:t>
            </a:r>
            <a:r>
              <a:rPr lang="es-ES" dirty="0" smtClean="0"/>
              <a:t>:  1.5 cm. para los datos del membrete y todo el ancho del sobre.</a:t>
            </a:r>
          </a:p>
          <a:p>
            <a:pPr algn="just">
              <a:buNone/>
            </a:pPr>
            <a:r>
              <a:rPr lang="es-ES" sz="4300" dirty="0" smtClean="0">
                <a:solidFill>
                  <a:srgbClr val="00B050"/>
                </a:solidFill>
              </a:rPr>
              <a:t>Tercio central:  </a:t>
            </a:r>
            <a:r>
              <a:rPr lang="es-ES" dirty="0" smtClean="0"/>
              <a:t>Para los datos del destinatario</a:t>
            </a:r>
          </a:p>
          <a:p>
            <a:pPr algn="just">
              <a:buNone/>
            </a:pPr>
            <a:r>
              <a:rPr lang="es-ES" sz="4300" dirty="0" smtClean="0">
                <a:solidFill>
                  <a:srgbClr val="00B050"/>
                </a:solidFill>
              </a:rPr>
              <a:t>Tercio superior derecho:  </a:t>
            </a:r>
            <a:r>
              <a:rPr lang="es-ES" dirty="0" smtClean="0"/>
              <a:t>Para uso privado del correo.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642918"/>
            <a:ext cx="8572560" cy="578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214678" y="642918"/>
            <a:ext cx="2857520" cy="571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DATOS DEL DESTINATARIO</a:t>
            </a:r>
            <a:endParaRPr lang="es-ES" sz="3200" dirty="0"/>
          </a:p>
        </p:txBody>
      </p:sp>
      <p:sp>
        <p:nvSpPr>
          <p:cNvPr id="6" name="5 Rectángulo"/>
          <p:cNvSpPr/>
          <p:nvPr/>
        </p:nvSpPr>
        <p:spPr>
          <a:xfrm>
            <a:off x="285720" y="642918"/>
            <a:ext cx="292895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REMITENTE</a:t>
            </a:r>
            <a:endParaRPr lang="es-ES" sz="3600" dirty="0"/>
          </a:p>
        </p:txBody>
      </p:sp>
      <p:sp>
        <p:nvSpPr>
          <p:cNvPr id="7" name="6 Rectángulo"/>
          <p:cNvSpPr/>
          <p:nvPr/>
        </p:nvSpPr>
        <p:spPr>
          <a:xfrm>
            <a:off x="6072198" y="642918"/>
            <a:ext cx="278608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CORREO</a:t>
            </a:r>
            <a:endParaRPr lang="es-E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/>
          <a:lstStyle/>
          <a:p>
            <a:pPr algn="just"/>
            <a:r>
              <a:rPr lang="es-ES" sz="4000" dirty="0" smtClean="0"/>
              <a:t>El sobre comercial se debe escribir a máquina o computador, sin ningún error ortográfico, técnico o mecanográfico.</a:t>
            </a:r>
          </a:p>
          <a:p>
            <a:pPr algn="just">
              <a:buNone/>
            </a:pPr>
            <a:endParaRPr lang="es-ES" sz="4000" dirty="0"/>
          </a:p>
          <a:p>
            <a:pPr algn="just"/>
            <a:r>
              <a:rPr lang="es-ES" sz="4000" dirty="0" smtClean="0"/>
              <a:t>Los sobres de manila se podrán rotular en sentido horizontal o vertical, de acuerdo a la posición del membrete y todos los datos es mayúscula fija.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400" dirty="0" smtClean="0">
                <a:solidFill>
                  <a:srgbClr val="00B050"/>
                </a:solidFill>
              </a:rPr>
              <a:t>Los datos del destinatario</a:t>
            </a:r>
          </a:p>
          <a:p>
            <a:pPr algn="just">
              <a:buFontTx/>
              <a:buChar char="-"/>
            </a:pPr>
            <a:r>
              <a:rPr lang="es-ES" sz="4000" dirty="0" smtClean="0">
                <a:solidFill>
                  <a:srgbClr val="C00000"/>
                </a:solidFill>
              </a:rPr>
              <a:t>Horizontalmente</a:t>
            </a:r>
            <a:r>
              <a:rPr lang="es-ES" sz="4000" dirty="0" smtClean="0"/>
              <a:t>, de la mitad del sobre se retroceden cinco a diez espacios dependiendo de la extensión de las líneas.</a:t>
            </a:r>
          </a:p>
          <a:p>
            <a:pPr algn="just">
              <a:buNone/>
            </a:pPr>
            <a:endParaRPr lang="es-ES" sz="4000" dirty="0" smtClean="0"/>
          </a:p>
          <a:p>
            <a:pPr algn="just">
              <a:buFontTx/>
              <a:buChar char="-"/>
            </a:pPr>
            <a:r>
              <a:rPr lang="es-ES" sz="4000" dirty="0" smtClean="0">
                <a:solidFill>
                  <a:srgbClr val="C00000"/>
                </a:solidFill>
              </a:rPr>
              <a:t>Verticalmente,</a:t>
            </a:r>
            <a:r>
              <a:rPr lang="es-ES" sz="4000" dirty="0" smtClean="0"/>
              <a:t> de la mitad del sobre se suben dos o tres renglones, dependiendo del número de líneas.</a:t>
            </a:r>
          </a:p>
          <a:p>
            <a:pPr algn="just">
              <a:buFontTx/>
              <a:buChar char="-"/>
            </a:pPr>
            <a:endParaRPr lang="es-ES" sz="3600" dirty="0" smtClean="0"/>
          </a:p>
          <a:p>
            <a:pPr algn="just">
              <a:buFontTx/>
              <a:buChar char="-"/>
            </a:pPr>
            <a:endParaRPr lang="es-ES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072230"/>
          </a:xfrm>
        </p:spPr>
        <p:txBody>
          <a:bodyPr/>
          <a:lstStyle/>
          <a:p>
            <a:pPr>
              <a:buNone/>
            </a:pPr>
            <a:r>
              <a:rPr lang="es-ES" sz="4000" dirty="0" smtClean="0"/>
              <a:t>Los datos se ubicarán así</a:t>
            </a:r>
            <a:r>
              <a:rPr lang="es-ES" dirty="0" smtClean="0"/>
              <a:t>:</a:t>
            </a:r>
          </a:p>
          <a:p>
            <a:r>
              <a:rPr lang="es-ES" sz="4000" dirty="0" smtClean="0">
                <a:solidFill>
                  <a:srgbClr val="C00000"/>
                </a:solidFill>
              </a:rPr>
              <a:t>Primera línea</a:t>
            </a:r>
            <a:r>
              <a:rPr lang="es-ES" sz="4000" dirty="0" smtClean="0"/>
              <a:t>:  Tratamiento</a:t>
            </a:r>
          </a:p>
          <a:p>
            <a:r>
              <a:rPr lang="es-ES" sz="4000" dirty="0" smtClean="0">
                <a:solidFill>
                  <a:srgbClr val="C00000"/>
                </a:solidFill>
              </a:rPr>
              <a:t>Segunda línea:  </a:t>
            </a:r>
            <a:r>
              <a:rPr lang="es-ES" sz="4000" dirty="0" smtClean="0"/>
              <a:t>Nombre completo</a:t>
            </a:r>
          </a:p>
          <a:p>
            <a:r>
              <a:rPr lang="es-ES" sz="4000" dirty="0" smtClean="0">
                <a:solidFill>
                  <a:srgbClr val="C00000"/>
                </a:solidFill>
              </a:rPr>
              <a:t>Tercera línea</a:t>
            </a:r>
            <a:r>
              <a:rPr lang="es-ES" sz="4000" dirty="0" smtClean="0"/>
              <a:t>:  Cargo</a:t>
            </a:r>
          </a:p>
          <a:p>
            <a:r>
              <a:rPr lang="es-ES" sz="4000" dirty="0" smtClean="0">
                <a:solidFill>
                  <a:srgbClr val="C00000"/>
                </a:solidFill>
              </a:rPr>
              <a:t>Cuarta línea:  </a:t>
            </a:r>
            <a:r>
              <a:rPr lang="es-ES" sz="4000" dirty="0" smtClean="0"/>
              <a:t>Razón social o sigla</a:t>
            </a:r>
          </a:p>
          <a:p>
            <a:r>
              <a:rPr lang="es-ES" sz="4000" dirty="0" smtClean="0">
                <a:solidFill>
                  <a:srgbClr val="C00000"/>
                </a:solidFill>
              </a:rPr>
              <a:t>Quinta línea:  </a:t>
            </a:r>
            <a:r>
              <a:rPr lang="es-ES" sz="4000" dirty="0" smtClean="0"/>
              <a:t>Dirección completa</a:t>
            </a:r>
          </a:p>
          <a:p>
            <a:r>
              <a:rPr lang="es-ES" sz="4000" dirty="0" smtClean="0">
                <a:solidFill>
                  <a:srgbClr val="C00000"/>
                </a:solidFill>
              </a:rPr>
              <a:t>Sexta línea:  </a:t>
            </a:r>
            <a:r>
              <a:rPr lang="es-ES" sz="4000" dirty="0" smtClean="0"/>
              <a:t>Lugar de destino </a:t>
            </a:r>
            <a:endParaRPr lang="es-E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20" y="285728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CLAUDIA ZAPATA ORTIZ</a:t>
            </a:r>
          </a:p>
          <a:p>
            <a:r>
              <a:rPr lang="es-ES" sz="2800" dirty="0" smtClean="0"/>
              <a:t>Carrera 80 No. 10-30</a:t>
            </a:r>
          </a:p>
          <a:p>
            <a:r>
              <a:rPr lang="es-ES" sz="2800" dirty="0" smtClean="0"/>
              <a:t>Sabaneta, Antioquia</a:t>
            </a:r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es-ES" sz="2800" dirty="0" smtClean="0"/>
              <a:t>				Doctor</a:t>
            </a:r>
          </a:p>
          <a:p>
            <a:r>
              <a:rPr lang="es-ES" sz="2800" dirty="0" smtClean="0"/>
              <a:t>				JORGE VASQUEZ POSADA</a:t>
            </a:r>
          </a:p>
          <a:p>
            <a:r>
              <a:rPr lang="es-ES" sz="2800" dirty="0" smtClean="0"/>
              <a:t>				Jefe de Recursos Humanos</a:t>
            </a:r>
          </a:p>
          <a:p>
            <a:r>
              <a:rPr lang="es-ES" sz="2800" dirty="0" smtClean="0"/>
              <a:t>				</a:t>
            </a:r>
            <a:r>
              <a:rPr lang="es-ES" sz="2800" dirty="0" err="1" smtClean="0"/>
              <a:t>Uniremington</a:t>
            </a:r>
            <a:endParaRPr lang="es-ES" sz="2800" dirty="0" smtClean="0"/>
          </a:p>
          <a:p>
            <a:r>
              <a:rPr lang="es-ES" sz="2800" dirty="0" smtClean="0"/>
              <a:t>				Carrera 50 No. 47 -19</a:t>
            </a:r>
          </a:p>
          <a:p>
            <a:r>
              <a:rPr lang="es-ES" sz="2800" dirty="0" smtClean="0"/>
              <a:t>				Medellín </a:t>
            </a:r>
          </a:p>
          <a:p>
            <a:endParaRPr lang="es-ES" sz="2800" dirty="0" smtClean="0"/>
          </a:p>
          <a:p>
            <a:r>
              <a:rPr lang="es-ES" sz="2800" dirty="0" smtClean="0"/>
              <a:t>CONFIDENCIAL				RECOMENDADO</a:t>
            </a:r>
            <a:endParaRPr lang="es-ES" sz="2800" dirty="0"/>
          </a:p>
          <a:p>
            <a:endParaRPr lang="es-E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1045</Words>
  <Application>Microsoft Office PowerPoint</Application>
  <PresentationFormat>Presentación en pantalla (4:3)</PresentationFormat>
  <Paragraphs>268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CORRESPONDENCIA</vt:lpstr>
      <vt:lpstr>Diapositiva 2</vt:lpstr>
      <vt:lpstr>Diapositiva 3</vt:lpstr>
      <vt:lpstr>ELABORACION DEL SOBRE</vt:lpstr>
      <vt:lpstr>Diapositiva 5</vt:lpstr>
      <vt:lpstr>Diapositiva 6</vt:lpstr>
      <vt:lpstr>Diapositiva 7</vt:lpstr>
      <vt:lpstr>Diapositiva 8</vt:lpstr>
      <vt:lpstr>Diapositiva 9</vt:lpstr>
      <vt:lpstr>LA CIRCULAR</vt:lpstr>
      <vt:lpstr>Diapositiva 11</vt:lpstr>
      <vt:lpstr>Diapositiva 12</vt:lpstr>
      <vt:lpstr>PARTES DE LA CIRCULAR INTERNA </vt:lpstr>
      <vt:lpstr>Diapositiva 14</vt:lpstr>
      <vt:lpstr>Diapositiva 15</vt:lpstr>
      <vt:lpstr>Diapositiva 16</vt:lpstr>
      <vt:lpstr>Diapositiva 17</vt:lpstr>
      <vt:lpstr>EL MEMORANDO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 CONSTANCIAS Y CERTIFICADOS </vt:lpstr>
      <vt:lpstr>Diapositiva 29</vt:lpstr>
      <vt:lpstr>Diapositiva 30</vt:lpstr>
      <vt:lpstr>Diapositiva 31</vt:lpstr>
    </vt:vector>
  </TitlesOfParts>
  <Company>MILE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CORRESPONDENCIA</dc:title>
  <dc:creator>MILE</dc:creator>
  <cp:lastModifiedBy>MILE</cp:lastModifiedBy>
  <cp:revision>67</cp:revision>
  <dcterms:created xsi:type="dcterms:W3CDTF">2009-09-23T14:54:10Z</dcterms:created>
  <dcterms:modified xsi:type="dcterms:W3CDTF">2009-09-23T19:24:52Z</dcterms:modified>
</cp:coreProperties>
</file>